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4"/>
  </p:notesMasterIdLst>
  <p:sldIdLst>
    <p:sldId id="256" r:id="rId2"/>
    <p:sldId id="282" r:id="rId3"/>
    <p:sldId id="257" r:id="rId4"/>
    <p:sldId id="274" r:id="rId5"/>
    <p:sldId id="320" r:id="rId6"/>
    <p:sldId id="266" r:id="rId7"/>
    <p:sldId id="259" r:id="rId8"/>
    <p:sldId id="276" r:id="rId9"/>
    <p:sldId id="331" r:id="rId10"/>
    <p:sldId id="293" r:id="rId11"/>
    <p:sldId id="275" r:id="rId12"/>
    <p:sldId id="301" r:id="rId13"/>
    <p:sldId id="285" r:id="rId14"/>
    <p:sldId id="289" r:id="rId15"/>
    <p:sldId id="267" r:id="rId16"/>
    <p:sldId id="322" r:id="rId17"/>
    <p:sldId id="286" r:id="rId18"/>
    <p:sldId id="277" r:id="rId19"/>
    <p:sldId id="323" r:id="rId20"/>
    <p:sldId id="314" r:id="rId21"/>
    <p:sldId id="324" r:id="rId22"/>
    <p:sldId id="270" r:id="rId23"/>
    <p:sldId id="302" r:id="rId24"/>
    <p:sldId id="303" r:id="rId25"/>
    <p:sldId id="304" r:id="rId26"/>
    <p:sldId id="305" r:id="rId27"/>
    <p:sldId id="307" r:id="rId28"/>
    <p:sldId id="306" r:id="rId29"/>
    <p:sldId id="298" r:id="rId30"/>
    <p:sldId id="325" r:id="rId31"/>
    <p:sldId id="269" r:id="rId32"/>
    <p:sldId id="326" r:id="rId33"/>
    <p:sldId id="271" r:id="rId34"/>
    <p:sldId id="316" r:id="rId35"/>
    <p:sldId id="279" r:id="rId36"/>
    <p:sldId id="318" r:id="rId37"/>
    <p:sldId id="319" r:id="rId38"/>
    <p:sldId id="278" r:id="rId39"/>
    <p:sldId id="297" r:id="rId40"/>
    <p:sldId id="330" r:id="rId41"/>
    <p:sldId id="272" r:id="rId42"/>
    <p:sldId id="265" r:id="rId4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1B1B1B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49" autoAdjust="0"/>
    <p:restoredTop sz="64900" autoAdjust="0"/>
  </p:normalViewPr>
  <p:slideViewPr>
    <p:cSldViewPr>
      <p:cViewPr varScale="1">
        <p:scale>
          <a:sx n="56" d="100"/>
          <a:sy n="56" d="100"/>
        </p:scale>
        <p:origin x="-17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6ED25-5D11-4842-BEFD-83A592406B25}" type="datetimeFigureOut">
              <a:rPr lang="en-US" smtClean="0"/>
              <a:pPr/>
              <a:t>3/16/2009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9C5DD-F765-4894-B879-3A84E3477E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9C5DD-F765-4894-B879-3A84E3477E9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3357562"/>
            <a:ext cx="7772400" cy="1470025"/>
          </a:xfrm>
        </p:spPr>
        <p:txBody>
          <a:bodyPr/>
          <a:lstStyle>
            <a:lvl1pPr algn="l">
              <a:defRPr sz="4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71472" y="4857760"/>
            <a:ext cx="7058052" cy="923916"/>
          </a:xfrm>
        </p:spPr>
        <p:txBody>
          <a:bodyPr>
            <a:no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CH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6215082"/>
            <a:ext cx="5715040" cy="357190"/>
          </a:xfrm>
        </p:spPr>
        <p:txBody>
          <a:bodyPr>
            <a:noAutofit/>
          </a:bodyPr>
          <a:lstStyle>
            <a:lvl1pPr>
              <a:defRPr sz="1800" baseline="0"/>
            </a:lvl1pPr>
          </a:lstStyle>
          <a:p>
            <a:pPr lvl="0"/>
            <a:r>
              <a:rPr lang="de-CH" sz="1800" dirty="0" smtClean="0"/>
              <a:t>Text durch klicken bearbeiten</a:t>
            </a:r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71472" y="3357563"/>
            <a:ext cx="7772400" cy="785818"/>
          </a:xfrm>
        </p:spPr>
        <p:txBody>
          <a:bodyPr/>
          <a:lstStyle>
            <a:lvl1pPr algn="l">
              <a:defRPr sz="3600" b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 smtClean="0"/>
              <a:t>Titelmasterformat durch Klicken …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71472" y="4214818"/>
            <a:ext cx="7786742" cy="642942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C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I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124672" y="6492875"/>
            <a:ext cx="2019328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84B08D0-BD44-4CAA-B3D5-789401B28100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5057788"/>
          </a:xfrm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>
              <a:defRPr sz="1800" baseline="0">
                <a:solidFill>
                  <a:schemeClr val="bg1"/>
                </a:solidFill>
              </a:defRPr>
            </a:lvl2pPr>
            <a:lvl3pPr>
              <a:defRPr sz="1800" baseline="0">
                <a:solidFill>
                  <a:schemeClr val="bg1"/>
                </a:solidFill>
              </a:defRPr>
            </a:lvl3pPr>
            <a:lvl4pPr>
              <a:defRPr sz="1800" baseline="0">
                <a:solidFill>
                  <a:schemeClr val="bg1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4328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71FA20-2216-4E76-9206-04F7B2E48E2F}" type="datetimeFigureOut">
              <a:rPr lang="de-DE" smtClean="0"/>
              <a:pPr/>
              <a:t>16.03.2009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71FA20-2216-4E76-9206-04F7B2E48E2F}" type="datetimeFigureOut">
              <a:rPr lang="de-DE" smtClean="0"/>
              <a:pPr/>
              <a:t>16.03.2009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829312" cy="798496"/>
          </a:xfrm>
        </p:spPr>
        <p:txBody>
          <a:bodyPr anchor="t" anchorCtr="0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428736"/>
            <a:ext cx="4926040" cy="469742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828800" y="1529548"/>
            <a:ext cx="5486400" cy="379890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432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019328" cy="365125"/>
          </a:xfrm>
        </p:spPr>
        <p:txBody>
          <a:bodyPr/>
          <a:lstStyle/>
          <a:p>
            <a:fld id="{D84B08D0-BD44-4CAA-B3D5-789401B28100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Slide - no bottom ba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7350" y="228600"/>
            <a:ext cx="8369300" cy="1384995"/>
          </a:xfr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5000" b="1" spc="-125" dirty="0">
                <a:ln w="3175">
                  <a:noFill/>
                </a:ln>
                <a:solidFill>
                  <a:srgbClr val="FFFFFF"/>
                </a:solidFill>
                <a:effectLst>
                  <a:outerShdw blurRad="88900" dist="12700" dir="2700000" algn="tl" rotWithShape="0">
                    <a:prstClr val="black"/>
                  </a:outerShdw>
                </a:effectLst>
                <a:latin typeface="+mj-lt"/>
                <a:ea typeface="+mn-ea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82588" y="1414464"/>
            <a:ext cx="8380412" cy="2222403"/>
          </a:xfrm>
        </p:spPr>
        <p:txBody>
          <a:bodyPr/>
          <a:lstStyle>
            <a:lvl1pPr>
              <a:spcBef>
                <a:spcPts val="1167"/>
              </a:spcBef>
              <a:buFontTx/>
              <a:buBlip>
                <a:blip r:embed="rId2"/>
              </a:buBlip>
              <a:defRPr sz="3300">
                <a:latin typeface="Corbel" pitchFamily="34" charset="0"/>
              </a:defRPr>
            </a:lvl1pPr>
            <a:lvl2pPr>
              <a:spcBef>
                <a:spcPts val="1083"/>
              </a:spcBef>
              <a:buFontTx/>
              <a:buBlip>
                <a:blip r:embed="rId3"/>
              </a:buBlip>
              <a:defRPr sz="3000">
                <a:latin typeface="Corbel" pitchFamily="34" charset="0"/>
              </a:defRPr>
            </a:lvl2pPr>
            <a:lvl3pPr>
              <a:spcBef>
                <a:spcPts val="1000"/>
              </a:spcBef>
              <a:buFontTx/>
              <a:buBlip>
                <a:blip r:embed="rId3"/>
              </a:buBlip>
              <a:defRPr sz="2700">
                <a:latin typeface="Corbel" pitchFamily="34" charset="0"/>
              </a:defRPr>
            </a:lvl3pPr>
            <a:lvl4pPr>
              <a:spcBef>
                <a:spcPts val="917"/>
              </a:spcBef>
              <a:buFontTx/>
              <a:buBlip>
                <a:blip r:embed="rId3"/>
              </a:buBlip>
              <a:defRPr sz="2300">
                <a:latin typeface="Corbel" pitchFamily="34" charset="0"/>
              </a:defRPr>
            </a:lvl4pPr>
            <a:lvl5pPr>
              <a:spcBef>
                <a:spcPts val="833"/>
              </a:spcBef>
              <a:buFontTx/>
              <a:buBlip>
                <a:blip r:embed="rId3"/>
              </a:buBlip>
              <a:defRPr sz="2300">
                <a:latin typeface="Corbe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09398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08057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400"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115328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0193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84B08D0-BD44-4CAA-B3D5-789401B28100}" type="slidenum">
              <a:rPr lang="de-CH" smtClean="0"/>
              <a:pPr/>
              <a:t>‹#›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52" r:id="rId4"/>
    <p:sldLayoutId id="2147483655" r:id="rId5"/>
    <p:sldLayoutId id="2147483656" r:id="rId6"/>
    <p:sldLayoutId id="2147483657" r:id="rId7"/>
    <p:sldLayoutId id="2147483664" r:id="rId8"/>
    <p:sldLayoutId id="214748366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oslo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shy@ShyCohen.com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ycohen.com/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blogs.2pc.com.br/ImagesBlog/VisualStudioTeamSystem2010_9FDA/image_3.png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2514600"/>
            <a:ext cx="7772400" cy="1470025"/>
          </a:xfrm>
        </p:spPr>
        <p:txBody>
          <a:bodyPr/>
          <a:lstStyle/>
          <a:p>
            <a:pPr algn="ctr"/>
            <a:r>
              <a:rPr lang="de-CH" sz="5400" b="1" dirty="0" smtClean="0"/>
              <a:t>Introducing „Oslo“</a:t>
            </a:r>
            <a:br>
              <a:rPr lang="de-CH" sz="5400" b="1" dirty="0" smtClean="0"/>
            </a:br>
            <a:r>
              <a:rPr lang="de-CH" dirty="0" smtClean="0"/>
              <a:t>Microsoft‘s Modeling Framework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 smtClean="0"/>
              <a:t>Shy Cohen</a:t>
            </a:r>
          </a:p>
          <a:p>
            <a:r>
              <a:rPr lang="de-CH" dirty="0" smtClean="0"/>
              <a:t>Independent Consultant</a:t>
            </a:r>
          </a:p>
          <a:p>
            <a:r>
              <a:rPr lang="de-CH" smtClean="0"/>
              <a:t>shy@ShyCohen.com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3962400" y="1981200"/>
            <a:ext cx="12192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57800" y="1981200"/>
            <a:ext cx="19050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Runtime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09800" y="1981200"/>
            <a:ext cx="16764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2400" y="1981200"/>
            <a:ext cx="1981200" cy="403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</a:t>
            </a:r>
            <a:endParaRPr lang="en-US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Exec. Data</a:t>
            </a:r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>
            <a:off x="19812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19812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9812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36576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36576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36576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410200" y="50292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Electronics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10200" y="43434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CPU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410200" y="36576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410200" y="2971800"/>
            <a:ext cx="1600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own RT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438400" y="43434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Compiler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438400" y="36576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Compiler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438400" y="2971800"/>
            <a:ext cx="1219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tool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04800" y="43434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 (C code)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04800" y="36576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 (C# code)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04800" y="29718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Our model definition</a:t>
            </a:r>
            <a:endParaRPr lang="en-US" sz="1400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019800" y="34290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5400000">
            <a:off x="6019800" y="41148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5400000">
            <a:off x="6019800" y="4800600"/>
            <a:ext cx="2286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ular Callout 28"/>
          <p:cNvSpPr/>
          <p:nvPr/>
        </p:nvSpPr>
        <p:spPr>
          <a:xfrm>
            <a:off x="7391400" y="4648200"/>
            <a:ext cx="1600200" cy="685800"/>
          </a:xfrm>
          <a:prstGeom prst="wedgeRectCallout">
            <a:avLst>
              <a:gd name="adj1" fmla="val -73668"/>
              <a:gd name="adj2" fmla="val -6856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Enables the hardware to do many things</a:t>
            </a:r>
            <a:endParaRPr lang="en-US" sz="1200" dirty="0"/>
          </a:p>
        </p:txBody>
      </p:sp>
      <p:sp>
        <p:nvSpPr>
          <p:cNvPr id="30" name="Rectangular Callout 29"/>
          <p:cNvSpPr/>
          <p:nvPr/>
        </p:nvSpPr>
        <p:spPr>
          <a:xfrm>
            <a:off x="7391400" y="3505200"/>
            <a:ext cx="1600200" cy="914400"/>
          </a:xfrm>
          <a:prstGeom prst="wedgeRectCallout">
            <a:avLst>
              <a:gd name="adj1" fmla="val -74916"/>
              <a:gd name="adj2" fmla="val -1318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Platform independence, memory mgmt, security, …</a:t>
            </a:r>
            <a:endParaRPr lang="en-US" sz="1200" dirty="0"/>
          </a:p>
        </p:txBody>
      </p:sp>
      <p:sp>
        <p:nvSpPr>
          <p:cNvPr id="31" name="Rectangular Callout 30"/>
          <p:cNvSpPr/>
          <p:nvPr/>
        </p:nvSpPr>
        <p:spPr>
          <a:xfrm>
            <a:off x="7391400" y="2438400"/>
            <a:ext cx="1600200" cy="914400"/>
          </a:xfrm>
          <a:prstGeom prst="wedgeRectCallout">
            <a:avLst>
              <a:gd name="adj1" fmla="val -77637"/>
              <a:gd name="adj2" fmla="val 1862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Rapid development, automated testing, agility, resource saving, …</a:t>
            </a:r>
            <a:endParaRPr lang="en-US" sz="1200" dirty="0"/>
          </a:p>
        </p:txBody>
      </p:sp>
      <p:sp>
        <p:nvSpPr>
          <p:cNvPr id="34" name="Rectangular Callout 33"/>
          <p:cNvSpPr/>
          <p:nvPr/>
        </p:nvSpPr>
        <p:spPr>
          <a:xfrm>
            <a:off x="7391400" y="5562600"/>
            <a:ext cx="1600200" cy="457200"/>
          </a:xfrm>
          <a:prstGeom prst="wedgeRectCallout">
            <a:avLst>
              <a:gd name="adj1" fmla="val -73668"/>
              <a:gd name="adj2" fmla="val -1138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 dedicated solution</a:t>
            </a:r>
            <a:endParaRPr lang="en-US" sz="1200" dirty="0"/>
          </a:p>
        </p:txBody>
      </p:sp>
      <p:sp>
        <p:nvSpPr>
          <p:cNvPr id="42" name="Rectangle 41"/>
          <p:cNvSpPr/>
          <p:nvPr/>
        </p:nvSpPr>
        <p:spPr>
          <a:xfrm>
            <a:off x="4114800" y="43434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ASM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4114800" y="36576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MSIL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4114800" y="2971800"/>
            <a:ext cx="8382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Our Data</a:t>
            </a:r>
            <a:endParaRPr lang="en-US" sz="1200" baseline="-25000" dirty="0"/>
          </a:p>
        </p:txBody>
      </p:sp>
      <p:sp>
        <p:nvSpPr>
          <p:cNvPr id="45" name="Right Arrow 44"/>
          <p:cNvSpPr/>
          <p:nvPr/>
        </p:nvSpPr>
        <p:spPr>
          <a:xfrm>
            <a:off x="4953000" y="31242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4953000" y="38100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>
            <a:off x="4953000" y="4495800"/>
            <a:ext cx="457200" cy="2286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04800" y="2286000"/>
            <a:ext cx="1676400" cy="457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Interpreted Models</a:t>
            </a:r>
            <a:endParaRPr lang="en-US" sz="1400" dirty="0"/>
          </a:p>
        </p:txBody>
      </p:sp>
      <p:sp>
        <p:nvSpPr>
          <p:cNvPr id="38" name="Bent-Up Arrow 37"/>
          <p:cNvSpPr/>
          <p:nvPr/>
        </p:nvSpPr>
        <p:spPr>
          <a:xfrm flipV="1">
            <a:off x="1981199" y="2438400"/>
            <a:ext cx="4302591" cy="533400"/>
          </a:xfrm>
          <a:prstGeom prst="bentUpArrow">
            <a:avLst>
              <a:gd name="adj1" fmla="val 21750"/>
              <a:gd name="adj2" fmla="val 25000"/>
              <a:gd name="adj3" fmla="val 25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5057788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Flexibility</a:t>
            </a:r>
          </a:p>
          <a:p>
            <a:pPr lvl="1"/>
            <a:r>
              <a:rPr lang="en-US" sz="2000" dirty="0" smtClean="0"/>
              <a:t>Rapid development of new solutions</a:t>
            </a:r>
          </a:p>
          <a:p>
            <a:pPr lvl="1"/>
            <a:r>
              <a:rPr lang="en-US" sz="2000" dirty="0" smtClean="0"/>
              <a:t>Customization-by-design of existing ones</a:t>
            </a:r>
          </a:p>
          <a:p>
            <a:pPr lvl="1"/>
            <a:r>
              <a:rPr lang="en-US" sz="2000" dirty="0" smtClean="0"/>
              <a:t>Cost saving for multi-instance and multi-tenancy installations</a:t>
            </a:r>
          </a:p>
          <a:p>
            <a:r>
              <a:rPr lang="en-US" sz="2000" b="1" dirty="0" smtClean="0"/>
              <a:t>Transparency</a:t>
            </a:r>
          </a:p>
          <a:p>
            <a:pPr lvl="1"/>
            <a:r>
              <a:rPr lang="en-US" sz="2000" dirty="0" smtClean="0"/>
              <a:t>Functionality living “in the open” (versus opaque binaries)</a:t>
            </a:r>
          </a:p>
          <a:p>
            <a:r>
              <a:rPr lang="en-US" sz="2000" b="1" dirty="0" smtClean="0"/>
              <a:t>Robustness</a:t>
            </a:r>
          </a:p>
          <a:p>
            <a:pPr lvl="1"/>
            <a:r>
              <a:rPr lang="en-US" sz="2000" dirty="0" smtClean="0"/>
              <a:t>Tools can inspect models to ensure validity / adequacy</a:t>
            </a:r>
          </a:p>
          <a:p>
            <a:pPr lvl="1"/>
            <a:r>
              <a:rPr lang="en-US" sz="2000" dirty="0" smtClean="0"/>
              <a:t>Easy to share and enforce best-practices</a:t>
            </a:r>
          </a:p>
          <a:p>
            <a:pPr lvl="1"/>
            <a:r>
              <a:rPr lang="en-US" sz="2000" dirty="0" smtClean="0"/>
              <a:t>Easier test automation </a:t>
            </a:r>
            <a:r>
              <a:rPr lang="en-US" sz="2000" dirty="0" smtClean="0">
                <a:sym typeface="Wingdings" pitchFamily="2" charset="2"/>
              </a:rPr>
              <a:t> </a:t>
            </a:r>
            <a:r>
              <a:rPr lang="en-US" sz="2000" dirty="0" smtClean="0"/>
              <a:t>higher quality </a:t>
            </a:r>
            <a:br>
              <a:rPr lang="en-US" sz="2000" dirty="0" smtClean="0"/>
            </a:br>
            <a:r>
              <a:rPr lang="en-US" sz="2000" dirty="0" smtClean="0"/>
              <a:t>at a lower cost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“Executable Data”?</a:t>
            </a: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en-US" sz="1800" dirty="0" smtClean="0">
                <a:solidFill>
                  <a:prstClr val="black"/>
                </a:solidFill>
              </a:rPr>
              <a:t>(1)</a:t>
            </a:r>
            <a:endParaRPr lang="en-US" dirty="0"/>
          </a:p>
        </p:txBody>
      </p:sp>
      <p:sp>
        <p:nvSpPr>
          <p:cNvPr id="4" name="Arc 3"/>
          <p:cNvSpPr/>
          <p:nvPr/>
        </p:nvSpPr>
        <p:spPr>
          <a:xfrm rot="21054201">
            <a:off x="534350" y="743701"/>
            <a:ext cx="4670788" cy="1037746"/>
          </a:xfrm>
          <a:prstGeom prst="arc">
            <a:avLst>
              <a:gd name="adj1" fmla="val 13130060"/>
              <a:gd name="adj2" fmla="val 0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14600" y="-1524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Models</a:t>
            </a:r>
            <a:endParaRPr lang="en-US" sz="5400" dirty="0">
              <a:solidFill>
                <a:srgbClr val="FF0000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Productivity</a:t>
            </a:r>
          </a:p>
          <a:p>
            <a:pPr lvl="1"/>
            <a:r>
              <a:rPr lang="en-US" sz="2000" dirty="0" smtClean="0"/>
              <a:t>“More essence; Less ceremony”</a:t>
            </a:r>
          </a:p>
          <a:p>
            <a:pPr lvl="1"/>
            <a:r>
              <a:rPr lang="en-US" sz="2000" dirty="0" smtClean="0"/>
              <a:t>Domain targeted development experience</a:t>
            </a:r>
          </a:p>
          <a:p>
            <a:pPr lvl="1"/>
            <a:r>
              <a:rPr lang="en-US" sz="2000" dirty="0" smtClean="0"/>
              <a:t>Easy to share functionality with others</a:t>
            </a:r>
          </a:p>
          <a:p>
            <a:r>
              <a:rPr lang="en-US" sz="2000" b="1" dirty="0" smtClean="0"/>
              <a:t>Human resource utilization</a:t>
            </a:r>
          </a:p>
          <a:p>
            <a:pPr lvl="1"/>
            <a:r>
              <a:rPr lang="en-US" sz="2000" dirty="0" smtClean="0"/>
              <a:t>Cheaper to develop, maintain, and customize apps</a:t>
            </a:r>
          </a:p>
          <a:p>
            <a:pPr lvl="1"/>
            <a:r>
              <a:rPr lang="en-US" sz="2000" dirty="0" smtClean="0"/>
              <a:t>Greater opportunity to take on projects that would </a:t>
            </a:r>
            <a:br>
              <a:rPr lang="en-US" sz="2000" dirty="0" smtClean="0"/>
            </a:br>
            <a:r>
              <a:rPr lang="en-US" sz="2000" dirty="0" smtClean="0"/>
              <a:t>have previously been too large in scope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“Executable Data”?</a:t>
            </a:r>
            <a:r>
              <a:rPr lang="en-US" sz="1800" dirty="0" smtClean="0"/>
              <a:t> (2)</a:t>
            </a:r>
            <a:endParaRPr lang="en-US" sz="1800" dirty="0"/>
          </a:p>
        </p:txBody>
      </p:sp>
      <p:sp>
        <p:nvSpPr>
          <p:cNvPr id="4" name="Arc 3"/>
          <p:cNvSpPr/>
          <p:nvPr/>
        </p:nvSpPr>
        <p:spPr>
          <a:xfrm rot="21054201">
            <a:off x="534350" y="743701"/>
            <a:ext cx="4670788" cy="1037746"/>
          </a:xfrm>
          <a:prstGeom prst="arc">
            <a:avLst>
              <a:gd name="adj1" fmla="val 13130060"/>
              <a:gd name="adj2" fmla="val 0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14600" y="-1524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Models</a:t>
            </a:r>
            <a:endParaRPr lang="en-US" sz="5400" dirty="0">
              <a:solidFill>
                <a:srgbClr val="FF0000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6096000" cy="868346"/>
          </a:xfrm>
        </p:spPr>
        <p:txBody>
          <a:bodyPr/>
          <a:lstStyle/>
          <a:p>
            <a:r>
              <a:rPr lang="en-US" dirty="0" smtClean="0"/>
              <a:t>“Exec. Data" is a Model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5057788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Simple</a:t>
            </a:r>
          </a:p>
          <a:p>
            <a:pPr lvl="1"/>
            <a:r>
              <a:rPr lang="en-US" sz="2000" dirty="0" smtClean="0"/>
              <a:t>More domain specific &amp; typically more natural to the users</a:t>
            </a:r>
          </a:p>
          <a:p>
            <a:r>
              <a:rPr lang="en-US" sz="2000" b="1" dirty="0" smtClean="0"/>
              <a:t>Structure</a:t>
            </a:r>
          </a:p>
          <a:p>
            <a:pPr lvl="1"/>
            <a:r>
              <a:rPr lang="en-US" sz="2000" dirty="0" smtClean="0"/>
              <a:t>The data’s structure is more domain-specific</a:t>
            </a:r>
          </a:p>
          <a:p>
            <a:r>
              <a:rPr lang="en-US" sz="2000" b="1" dirty="0" smtClean="0"/>
              <a:t>Information</a:t>
            </a:r>
          </a:p>
          <a:p>
            <a:pPr lvl="1"/>
            <a:r>
              <a:rPr lang="en-US" sz="2000" dirty="0" smtClean="0"/>
              <a:t>Enough to implement the desired functionality</a:t>
            </a:r>
          </a:p>
          <a:p>
            <a:r>
              <a:rPr lang="en-US" sz="2000" b="1" dirty="0" smtClean="0"/>
              <a:t>Documentation</a:t>
            </a:r>
          </a:p>
          <a:p>
            <a:pPr lvl="1"/>
            <a:r>
              <a:rPr lang="en-US" sz="2000" dirty="0" smtClean="0"/>
              <a:t>Data lives “in the open”</a:t>
            </a:r>
          </a:p>
          <a:p>
            <a:pPr lvl="1"/>
            <a:r>
              <a:rPr lang="en-US" sz="2000" dirty="0" smtClean="0"/>
              <a:t>Data is more human-readable than compiled code</a:t>
            </a:r>
          </a:p>
          <a:p>
            <a:pPr lvl="2"/>
            <a:r>
              <a:rPr lang="en-US" sz="2000" dirty="0" smtClean="0"/>
              <a:t>Directly, or via tooling</a:t>
            </a:r>
          </a:p>
          <a:p>
            <a:pPr lvl="1"/>
            <a:r>
              <a:rPr lang="en-US" sz="2000" dirty="0" smtClean="0"/>
              <a:t>Commenting / metadata capabilities</a:t>
            </a:r>
          </a:p>
          <a:p>
            <a:r>
              <a:rPr lang="en-US" sz="2000" b="1" dirty="0" smtClean="0"/>
              <a:t>Sharing</a:t>
            </a:r>
          </a:p>
          <a:p>
            <a:pPr lvl="1"/>
            <a:r>
              <a:rPr lang="en-US" sz="2000" dirty="0" smtClean="0"/>
              <a:t>Is easy to share with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2847988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Models come in multiple forms, and have been around “forever”</a:t>
            </a:r>
          </a:p>
          <a:p>
            <a:pPr lvl="1"/>
            <a:r>
              <a:rPr lang="en-US" dirty="0" smtClean="0"/>
              <a:t>BOOT.INI</a:t>
            </a:r>
          </a:p>
          <a:p>
            <a:pPr lvl="1"/>
            <a:r>
              <a:rPr lang="en-US" dirty="0" smtClean="0"/>
              <a:t>Configuration Databases</a:t>
            </a:r>
          </a:p>
          <a:p>
            <a:pPr lvl="1"/>
            <a:r>
              <a:rPr lang="en-US" dirty="0" err="1" smtClean="0"/>
              <a:t>App.config</a:t>
            </a:r>
            <a:r>
              <a:rPr lang="en-US" dirty="0" smtClean="0"/>
              <a:t> (security, diagnostics, WCF bindings, etc.)</a:t>
            </a:r>
          </a:p>
          <a:p>
            <a:pPr lvl="1"/>
            <a:r>
              <a:rPr lang="en-US" dirty="0" smtClean="0"/>
              <a:t>XAML (WF, WPF)</a:t>
            </a:r>
          </a:p>
          <a:p>
            <a:pPr lvl="1"/>
            <a:r>
              <a:rPr lang="en-US" dirty="0" smtClean="0"/>
              <a:t>HTML and CSS</a:t>
            </a:r>
          </a:p>
          <a:p>
            <a:pPr lvl="1"/>
            <a:r>
              <a:rPr lang="en-US" dirty="0" smtClean="0"/>
              <a:t>…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562" y="4267200"/>
            <a:ext cx="2655408" cy="2311964"/>
          </a:xfrm>
          <a:prstGeom prst="rect">
            <a:avLst/>
          </a:prstGeom>
          <a:ln>
            <a:solidFill>
              <a:srgbClr val="33CC33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rot="20843066">
            <a:off x="554598" y="4467677"/>
            <a:ext cx="1182247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3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Model</a:t>
            </a:r>
            <a:endParaRPr lang="en-US" sz="2000" b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267200"/>
            <a:ext cx="2670874" cy="229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20977239">
            <a:off x="5054434" y="4382936"/>
            <a:ext cx="1321123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3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Runtime</a:t>
            </a:r>
          </a:p>
        </p:txBody>
      </p:sp>
      <p:sp>
        <p:nvSpPr>
          <p:cNvPr id="9" name="Right Arrow 8"/>
          <p:cNvSpPr/>
          <p:nvPr/>
        </p:nvSpPr>
        <p:spPr>
          <a:xfrm>
            <a:off x="3484002" y="5562600"/>
            <a:ext cx="680848" cy="449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4703202" y="5562600"/>
            <a:ext cx="680848" cy="449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" descr="C:\Documents and Settings\scohen\Local Settings\Temporary Internet Files\Content.IE5\PTC8UQ4C\MCj0435242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5181599"/>
            <a:ext cx="978480" cy="193599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 rot="20869441">
            <a:off x="3897831" y="4883913"/>
            <a:ext cx="832690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3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Store</a:t>
            </a:r>
          </a:p>
        </p:txBody>
      </p:sp>
      <p:sp>
        <p:nvSpPr>
          <p:cNvPr id="4" name="Rectangle 3"/>
          <p:cNvSpPr/>
          <p:nvPr/>
        </p:nvSpPr>
        <p:spPr>
          <a:xfrm>
            <a:off x="3733800" y="1981200"/>
            <a:ext cx="4953000" cy="1323439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000" dirty="0" smtClean="0">
                <a:latin typeface="Consolas" pitchFamily="49" charset="0"/>
              </a:rPr>
              <a:t>[boot loader]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timeout=30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default=multi(0)disk(0)</a:t>
            </a:r>
            <a:r>
              <a:rPr lang="en-US" sz="1000" dirty="0" err="1" smtClean="0">
                <a:latin typeface="Consolas" pitchFamily="49" charset="0"/>
              </a:rPr>
              <a:t>rdisk</a:t>
            </a:r>
            <a:r>
              <a:rPr lang="en-US" sz="1000" dirty="0" smtClean="0">
                <a:latin typeface="Consolas" pitchFamily="49" charset="0"/>
              </a:rPr>
              <a:t>(0)partition(1)\WINNT</a:t>
            </a:r>
          </a:p>
          <a:p>
            <a:r>
              <a:rPr lang="en-US" sz="1000" dirty="0" smtClean="0">
                <a:latin typeface="Consolas" pitchFamily="49" charset="0"/>
              </a:rPr>
              <a:t/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[operating systems]</a:t>
            </a:r>
            <a:br>
              <a:rPr lang="en-US" sz="1000" dirty="0" smtClean="0">
                <a:latin typeface="Consolas" pitchFamily="49" charset="0"/>
              </a:rPr>
            </a:br>
            <a:r>
              <a:rPr lang="en-US" sz="1000" dirty="0" smtClean="0">
                <a:latin typeface="Consolas" pitchFamily="49" charset="0"/>
              </a:rPr>
              <a:t>multi(0)disk(0)</a:t>
            </a:r>
            <a:r>
              <a:rPr lang="en-US" sz="1000" dirty="0" err="1" smtClean="0">
                <a:latin typeface="Consolas" pitchFamily="49" charset="0"/>
              </a:rPr>
              <a:t>rdisk</a:t>
            </a:r>
            <a:r>
              <a:rPr lang="en-US" sz="1000" dirty="0" smtClean="0">
                <a:latin typeface="Consolas" pitchFamily="49" charset="0"/>
              </a:rPr>
              <a:t>(1)partition(1)\WINNT="Windows NT Version 4.0"</a:t>
            </a:r>
          </a:p>
          <a:p>
            <a:r>
              <a:rPr lang="en-US" sz="1000" dirty="0" smtClean="0">
                <a:latin typeface="Consolas" pitchFamily="49" charset="0"/>
              </a:rPr>
              <a:t>c:\bootsect.w40="Windows 95" /WIN95</a:t>
            </a:r>
          </a:p>
          <a:p>
            <a:r>
              <a:rPr lang="pt-BR" sz="1000" dirty="0" smtClean="0">
                <a:latin typeface="Consolas" pitchFamily="49" charset="0"/>
              </a:rPr>
              <a:t>c:\bootsect.dos="MS-DOS 6.22" /WIN95DOS </a:t>
            </a:r>
            <a:endParaRPr lang="en-US" sz="10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Everyone’s doing it!</a:t>
            </a:r>
            <a:endParaRPr lang="en-US" dirty="0"/>
          </a:p>
        </p:txBody>
      </p:sp>
      <p:pic>
        <p:nvPicPr>
          <p:cNvPr id="4" name="Picture 3" descr="\\eventsql\dvd\Online_ART\DVD_ART34\Logos\Microsoft Dynamics\Dynamics - overall brand\Microsoft Dynamics generic logo v 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599730"/>
            <a:ext cx="2561075" cy="910843"/>
          </a:xfrm>
          <a:prstGeom prst="rect">
            <a:avLst/>
          </a:prstGeom>
          <a:noFill/>
        </p:spPr>
      </p:pic>
      <p:pic>
        <p:nvPicPr>
          <p:cNvPr id="5" name="Picture 5" descr="\\eventsql\dvd\Online_ART\DVD_ART34\Logos\Microsoft Office 2007 - all products\SharePoint Server 2007\SharePoint Server 2007 Office logo rev v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676400"/>
            <a:ext cx="3048000" cy="7902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14800" y="160020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Textual DSL (CAML) 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Visual designer (SharePoint Designer) 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Application definition stored in a database  </a:t>
            </a:r>
            <a:endParaRPr 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4800" y="25908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Textual DSL (X++) 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Visual designer (MorphX) 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Application definition stored in a database </a:t>
            </a:r>
            <a:endParaRPr 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1000" y="36576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Textual DSL (XLANG) 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Visual designer (BizTalk Mapper)</a:t>
            </a:r>
          </a:p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Application definition stored in a database </a:t>
            </a:r>
            <a:endParaRPr 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pic>
        <p:nvPicPr>
          <p:cNvPr id="23554" name="Picture 2" descr="Hom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733800"/>
            <a:ext cx="2971800" cy="64232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33400" y="5105400"/>
            <a:ext cx="6629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en-US" baseline="30000" dirty="0" smtClean="0">
                <a:solidFill>
                  <a:schemeClr val="bg1"/>
                </a:solidFill>
              </a:rPr>
              <a:t>rd</a:t>
            </a:r>
            <a:r>
              <a:rPr lang="en-US" dirty="0" smtClean="0">
                <a:solidFill>
                  <a:schemeClr val="bg1"/>
                </a:solidFill>
              </a:rPr>
              <a:t> party applications like Blogger , Yahoo Pipes, and ColdFusion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Many ISV applications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3568" name="Picture 16" descr="Pip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71925" y="5591174"/>
            <a:ext cx="1133475" cy="428626"/>
          </a:xfrm>
          <a:prstGeom prst="rect">
            <a:avLst/>
          </a:prstGeom>
          <a:noFill/>
        </p:spPr>
      </p:pic>
      <p:pic>
        <p:nvPicPr>
          <p:cNvPr id="23570" name="Picture 18" descr="Blogg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33600" y="5591174"/>
            <a:ext cx="1428750" cy="381000"/>
          </a:xfrm>
          <a:prstGeom prst="rect">
            <a:avLst/>
          </a:prstGeom>
          <a:noFill/>
        </p:spPr>
      </p:pic>
      <p:pic>
        <p:nvPicPr>
          <p:cNvPr id="23574" name="Picture 2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62600" y="5638800"/>
            <a:ext cx="4191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20"/>
          <p:cNvGrpSpPr/>
          <p:nvPr/>
        </p:nvGrpSpPr>
        <p:grpSpPr>
          <a:xfrm>
            <a:off x="1143000" y="4648200"/>
            <a:ext cx="6330244" cy="369332"/>
            <a:chOff x="1143000" y="4648200"/>
            <a:chExt cx="6330244" cy="369332"/>
          </a:xfrm>
        </p:grpSpPr>
        <p:sp>
          <p:nvSpPr>
            <p:cNvPr id="13" name="Rectangle 12"/>
            <p:cNvSpPr/>
            <p:nvPr/>
          </p:nvSpPr>
          <p:spPr>
            <a:xfrm>
              <a:off x="5638800" y="4648200"/>
              <a:ext cx="1302729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tx1"/>
                  </a:solidFill>
                  <a:latin typeface="Corbel" pitchFamily="34" charset="0"/>
                </a:rPr>
                <a:t>SQL Server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810000" y="4648200"/>
              <a:ext cx="1645579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tx1"/>
                  </a:solidFill>
                  <a:latin typeface="Corbel" pitchFamily="34" charset="0"/>
                </a:rPr>
                <a:t>System Center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43000" y="4648200"/>
              <a:ext cx="2562689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tx1"/>
                  </a:solidFill>
                  <a:latin typeface="Corbel" pitchFamily="34" charset="0"/>
                </a:rPr>
                <a:t>Azure Services Platform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86600" y="4648200"/>
              <a:ext cx="386644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tx1"/>
                  </a:solidFill>
                  <a:latin typeface="Corbel" pitchFamily="34" charset="0"/>
                </a:rPr>
                <a:t>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What’s The Problem?</a:t>
            </a:r>
            <a:endParaRPr lang="en-US" dirty="0"/>
          </a:p>
        </p:txBody>
      </p:sp>
      <p:grpSp>
        <p:nvGrpSpPr>
          <p:cNvPr id="84" name="Group 83"/>
          <p:cNvGrpSpPr/>
          <p:nvPr/>
        </p:nvGrpSpPr>
        <p:grpSpPr>
          <a:xfrm>
            <a:off x="381000" y="5410200"/>
            <a:ext cx="4876800" cy="1295400"/>
            <a:chOff x="381000" y="5410200"/>
            <a:chExt cx="4876800" cy="1295400"/>
          </a:xfrm>
        </p:grpSpPr>
        <p:sp>
          <p:nvSpPr>
            <p:cNvPr id="36" name="Rounded Rectangle 35"/>
            <p:cNvSpPr/>
            <p:nvPr/>
          </p:nvSpPr>
          <p:spPr>
            <a:xfrm>
              <a:off x="381000" y="5410200"/>
              <a:ext cx="4876800" cy="1295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5" descr="\\eventsql\dvd\Online_ART\DVD_ART34\Logos\Microsoft Office 2007 - all products\SharePoint Server 2007\SharePoint Server 2007 Office logo rev v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5486400"/>
              <a:ext cx="2362200" cy="612423"/>
            </a:xfrm>
            <a:prstGeom prst="rect">
              <a:avLst/>
            </a:prstGeom>
            <a:noFill/>
          </p:spPr>
        </p:pic>
      </p:grpSp>
      <p:grpSp>
        <p:nvGrpSpPr>
          <p:cNvPr id="83" name="Group 82"/>
          <p:cNvGrpSpPr/>
          <p:nvPr/>
        </p:nvGrpSpPr>
        <p:grpSpPr>
          <a:xfrm>
            <a:off x="2133600" y="3581400"/>
            <a:ext cx="4343400" cy="1752600"/>
            <a:chOff x="2133600" y="3581400"/>
            <a:chExt cx="4343400" cy="1752600"/>
          </a:xfrm>
        </p:grpSpPr>
        <p:sp>
          <p:nvSpPr>
            <p:cNvPr id="8" name="Folded Corner 7"/>
            <p:cNvSpPr/>
            <p:nvPr/>
          </p:nvSpPr>
          <p:spPr>
            <a:xfrm>
              <a:off x="2133600" y="4800600"/>
              <a:ext cx="990600" cy="457200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Binary</a:t>
              </a:r>
              <a:endParaRPr lang="en-US" dirty="0"/>
            </a:p>
          </p:txBody>
        </p:sp>
        <p:sp>
          <p:nvSpPr>
            <p:cNvPr id="13" name="Folded Corner 12"/>
            <p:cNvSpPr/>
            <p:nvPr/>
          </p:nvSpPr>
          <p:spPr>
            <a:xfrm>
              <a:off x="5486400" y="4876800"/>
              <a:ext cx="990600" cy="457200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Binary</a:t>
              </a:r>
              <a:endParaRPr lang="en-US" dirty="0"/>
            </a:p>
          </p:txBody>
        </p:sp>
        <p:sp>
          <p:nvSpPr>
            <p:cNvPr id="14" name="Folded Corner 13"/>
            <p:cNvSpPr/>
            <p:nvPr/>
          </p:nvSpPr>
          <p:spPr>
            <a:xfrm>
              <a:off x="2514600" y="3581400"/>
              <a:ext cx="990600" cy="457200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Binary</a:t>
              </a:r>
              <a:endParaRPr lang="en-US" dirty="0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38200" y="2438400"/>
            <a:ext cx="7010400" cy="3124200"/>
            <a:chOff x="838200" y="2438400"/>
            <a:chExt cx="7010400" cy="3124200"/>
          </a:xfrm>
        </p:grpSpPr>
        <p:sp>
          <p:nvSpPr>
            <p:cNvPr id="7" name="Can 6"/>
            <p:cNvSpPr/>
            <p:nvPr/>
          </p:nvSpPr>
          <p:spPr>
            <a:xfrm>
              <a:off x="838200" y="2438400"/>
              <a:ext cx="1219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/>
                <a:t>Config</a:t>
              </a:r>
              <a:r>
                <a:rPr lang="en-US" sz="1400" dirty="0" smtClean="0"/>
                <a:t> DB</a:t>
              </a:r>
              <a:endParaRPr lang="en-US" sz="1400" dirty="0"/>
            </a:p>
          </p:txBody>
        </p:sp>
        <p:sp>
          <p:nvSpPr>
            <p:cNvPr id="15" name="Can 14"/>
            <p:cNvSpPr/>
            <p:nvPr/>
          </p:nvSpPr>
          <p:spPr>
            <a:xfrm>
              <a:off x="3810000" y="3429000"/>
              <a:ext cx="1219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/>
                <a:t>Config</a:t>
              </a:r>
              <a:r>
                <a:rPr lang="en-US" sz="1400" dirty="0" smtClean="0"/>
                <a:t> DB</a:t>
              </a:r>
              <a:endParaRPr lang="en-US" sz="1400" dirty="0"/>
            </a:p>
          </p:txBody>
        </p:sp>
        <p:sp>
          <p:nvSpPr>
            <p:cNvPr id="16" name="Can 15"/>
            <p:cNvSpPr/>
            <p:nvPr/>
          </p:nvSpPr>
          <p:spPr>
            <a:xfrm>
              <a:off x="5410200" y="2667000"/>
              <a:ext cx="1219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/>
                <a:t>Config</a:t>
              </a:r>
              <a:r>
                <a:rPr lang="en-US" sz="1400" dirty="0" smtClean="0"/>
                <a:t> DB</a:t>
              </a:r>
              <a:endParaRPr lang="en-US" sz="1400" dirty="0"/>
            </a:p>
          </p:txBody>
        </p:sp>
        <p:sp>
          <p:nvSpPr>
            <p:cNvPr id="18" name="Can 17"/>
            <p:cNvSpPr/>
            <p:nvPr/>
          </p:nvSpPr>
          <p:spPr>
            <a:xfrm>
              <a:off x="6629400" y="4953000"/>
              <a:ext cx="1219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/>
                <a:t>Config</a:t>
              </a:r>
              <a:r>
                <a:rPr lang="en-US" sz="1400" dirty="0" smtClean="0"/>
                <a:t> DB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562600" y="3505200"/>
            <a:ext cx="3200400" cy="1143000"/>
            <a:chOff x="5562600" y="3505200"/>
            <a:chExt cx="3200400" cy="1143000"/>
          </a:xfrm>
        </p:grpSpPr>
        <p:sp>
          <p:nvSpPr>
            <p:cNvPr id="4" name="Folded Corner 3"/>
            <p:cNvSpPr/>
            <p:nvPr/>
          </p:nvSpPr>
          <p:spPr>
            <a:xfrm>
              <a:off x="8001000" y="3505200"/>
              <a:ext cx="762000" cy="457200"/>
            </a:xfrm>
            <a:prstGeom prst="foldedCorner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INI</a:t>
              </a:r>
              <a:endParaRPr lang="en-US" dirty="0"/>
            </a:p>
          </p:txBody>
        </p:sp>
        <p:sp>
          <p:nvSpPr>
            <p:cNvPr id="23" name="Folded Corner 22"/>
            <p:cNvSpPr/>
            <p:nvPr/>
          </p:nvSpPr>
          <p:spPr>
            <a:xfrm>
              <a:off x="5562600" y="4191000"/>
              <a:ext cx="762000" cy="457200"/>
            </a:xfrm>
            <a:prstGeom prst="foldedCorner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INI</a:t>
              </a:r>
              <a:endParaRPr lang="en-US" dirty="0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38200" y="2209800"/>
            <a:ext cx="7772400" cy="3048000"/>
            <a:chOff x="838200" y="2209800"/>
            <a:chExt cx="7772400" cy="3048000"/>
          </a:xfrm>
        </p:grpSpPr>
        <p:sp>
          <p:nvSpPr>
            <p:cNvPr id="5" name="Folded Corner 4"/>
            <p:cNvSpPr/>
            <p:nvPr/>
          </p:nvSpPr>
          <p:spPr>
            <a:xfrm>
              <a:off x="7848600" y="2209800"/>
              <a:ext cx="762000" cy="457200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XML</a:t>
              </a:r>
              <a:endParaRPr lang="en-US" dirty="0"/>
            </a:p>
          </p:txBody>
        </p:sp>
        <p:sp>
          <p:nvSpPr>
            <p:cNvPr id="24" name="Folded Corner 23"/>
            <p:cNvSpPr/>
            <p:nvPr/>
          </p:nvSpPr>
          <p:spPr>
            <a:xfrm>
              <a:off x="838200" y="4800600"/>
              <a:ext cx="762000" cy="457200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XML</a:t>
              </a:r>
              <a:endParaRPr lang="en-US" dirty="0"/>
            </a:p>
          </p:txBody>
        </p:sp>
        <p:sp>
          <p:nvSpPr>
            <p:cNvPr id="25" name="Folded Corner 24"/>
            <p:cNvSpPr/>
            <p:nvPr/>
          </p:nvSpPr>
          <p:spPr>
            <a:xfrm>
              <a:off x="4267200" y="4191000"/>
              <a:ext cx="762000" cy="457200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XML</a:t>
              </a:r>
              <a:endParaRPr lang="en-US" dirty="0"/>
            </a:p>
          </p:txBody>
        </p:sp>
        <p:sp>
          <p:nvSpPr>
            <p:cNvPr id="26" name="Folded Corner 25"/>
            <p:cNvSpPr/>
            <p:nvPr/>
          </p:nvSpPr>
          <p:spPr>
            <a:xfrm>
              <a:off x="2514600" y="2362200"/>
              <a:ext cx="762000" cy="457200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XML</a:t>
              </a:r>
              <a:endParaRPr lang="en-US" dirty="0"/>
            </a:p>
          </p:txBody>
        </p:sp>
        <p:sp>
          <p:nvSpPr>
            <p:cNvPr id="27" name="Folded Corner 26"/>
            <p:cNvSpPr/>
            <p:nvPr/>
          </p:nvSpPr>
          <p:spPr>
            <a:xfrm>
              <a:off x="7086600" y="3505200"/>
              <a:ext cx="762000" cy="457200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XML</a:t>
              </a:r>
              <a:endParaRPr 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57200" y="2819400"/>
            <a:ext cx="8382000" cy="3352800"/>
            <a:chOff x="457200" y="2819400"/>
            <a:chExt cx="8382000" cy="3352800"/>
          </a:xfrm>
        </p:grpSpPr>
        <p:sp>
          <p:nvSpPr>
            <p:cNvPr id="6" name="Folded Corner 5"/>
            <p:cNvSpPr/>
            <p:nvPr/>
          </p:nvSpPr>
          <p:spPr>
            <a:xfrm>
              <a:off x="6553200" y="41910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17" name="Folded Corner 16"/>
            <p:cNvSpPr/>
            <p:nvPr/>
          </p:nvSpPr>
          <p:spPr>
            <a:xfrm>
              <a:off x="5257800" y="35052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19" name="Folded Corner 18"/>
            <p:cNvSpPr/>
            <p:nvPr/>
          </p:nvSpPr>
          <p:spPr>
            <a:xfrm>
              <a:off x="6934200" y="57150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20" name="Folded Corner 19"/>
            <p:cNvSpPr/>
            <p:nvPr/>
          </p:nvSpPr>
          <p:spPr>
            <a:xfrm>
              <a:off x="2438400" y="41910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21" name="Folded Corner 20"/>
            <p:cNvSpPr/>
            <p:nvPr/>
          </p:nvSpPr>
          <p:spPr>
            <a:xfrm>
              <a:off x="3581400" y="48006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22" name="Folded Corner 21"/>
            <p:cNvSpPr/>
            <p:nvPr/>
          </p:nvSpPr>
          <p:spPr>
            <a:xfrm>
              <a:off x="7315200" y="28194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28" name="Folded Corner 27"/>
            <p:cNvSpPr/>
            <p:nvPr/>
          </p:nvSpPr>
          <p:spPr>
            <a:xfrm>
              <a:off x="2362200" y="29718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  <p:sp>
          <p:nvSpPr>
            <p:cNvPr id="29" name="Folded Corner 28"/>
            <p:cNvSpPr/>
            <p:nvPr/>
          </p:nvSpPr>
          <p:spPr>
            <a:xfrm>
              <a:off x="457200" y="4191000"/>
              <a:ext cx="1524000" cy="457200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App.Config</a:t>
              </a:r>
              <a:endParaRPr lang="en-US" dirty="0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43000" y="2438400"/>
            <a:ext cx="5562600" cy="4038600"/>
            <a:chOff x="1143000" y="2438400"/>
            <a:chExt cx="5562600" cy="4038600"/>
          </a:xfrm>
        </p:grpSpPr>
        <p:grpSp>
          <p:nvGrpSpPr>
            <p:cNvPr id="9" name="Group 8"/>
            <p:cNvGrpSpPr/>
            <p:nvPr/>
          </p:nvGrpSpPr>
          <p:grpSpPr>
            <a:xfrm>
              <a:off x="1143000" y="3200400"/>
              <a:ext cx="914400" cy="838200"/>
              <a:chOff x="3505200" y="381000"/>
              <a:chExt cx="914400" cy="838200"/>
            </a:xfrm>
          </p:grpSpPr>
          <p:pic>
            <p:nvPicPr>
              <p:cNvPr id="10" name="Picture 2" descr="excel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505200" y="381000"/>
                <a:ext cx="914400" cy="828675"/>
              </a:xfrm>
              <a:prstGeom prst="rect">
                <a:avLst/>
              </a:prstGeom>
              <a:noFill/>
            </p:spPr>
          </p:pic>
          <p:sp>
            <p:nvSpPr>
              <p:cNvPr id="11" name="Folded Corner 10"/>
              <p:cNvSpPr/>
              <p:nvPr/>
            </p:nvSpPr>
            <p:spPr>
              <a:xfrm>
                <a:off x="3505200" y="381000"/>
                <a:ext cx="914400" cy="838200"/>
              </a:xfrm>
              <a:prstGeom prst="foldedCorne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191000" y="2438400"/>
              <a:ext cx="914400" cy="838200"/>
              <a:chOff x="-228600" y="457200"/>
              <a:chExt cx="914400" cy="838200"/>
            </a:xfrm>
          </p:grpSpPr>
          <p:pic>
            <p:nvPicPr>
              <p:cNvPr id="31" name="Picture 2" descr="excel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228600" y="457200"/>
                <a:ext cx="914400" cy="828675"/>
              </a:xfrm>
              <a:prstGeom prst="rect">
                <a:avLst/>
              </a:prstGeom>
              <a:noFill/>
            </p:spPr>
          </p:pic>
          <p:sp>
            <p:nvSpPr>
              <p:cNvPr id="32" name="Folded Corner 31"/>
              <p:cNvSpPr/>
              <p:nvPr/>
            </p:nvSpPr>
            <p:spPr>
              <a:xfrm>
                <a:off x="-228600" y="457200"/>
                <a:ext cx="914400" cy="838200"/>
              </a:xfrm>
              <a:prstGeom prst="foldedCorne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5791200" y="5638800"/>
              <a:ext cx="914400" cy="838200"/>
              <a:chOff x="3505200" y="381000"/>
              <a:chExt cx="914400" cy="838200"/>
            </a:xfrm>
          </p:grpSpPr>
          <p:pic>
            <p:nvPicPr>
              <p:cNvPr id="34" name="Picture 2" descr="excel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505200" y="381000"/>
                <a:ext cx="914400" cy="828675"/>
              </a:xfrm>
              <a:prstGeom prst="rect">
                <a:avLst/>
              </a:prstGeom>
              <a:noFill/>
            </p:spPr>
          </p:pic>
          <p:sp>
            <p:nvSpPr>
              <p:cNvPr id="35" name="Folded Corner 34"/>
              <p:cNvSpPr/>
              <p:nvPr/>
            </p:nvSpPr>
            <p:spPr>
              <a:xfrm>
                <a:off x="3505200" y="381000"/>
                <a:ext cx="914400" cy="838200"/>
              </a:xfrm>
              <a:prstGeom prst="foldedCorne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3200400" y="5715000"/>
            <a:ext cx="685800" cy="914400"/>
            <a:chOff x="3200400" y="5715000"/>
            <a:chExt cx="685800" cy="914400"/>
          </a:xfrm>
        </p:grpSpPr>
        <p:sp>
          <p:nvSpPr>
            <p:cNvPr id="38" name="Rectangle 37"/>
            <p:cNvSpPr/>
            <p:nvPr/>
          </p:nvSpPr>
          <p:spPr>
            <a:xfrm>
              <a:off x="32004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4290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6576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6576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34290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6576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2004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4290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2004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2004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4290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6576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6576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4290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6576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2004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4290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2004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038600" y="5715000"/>
            <a:ext cx="685800" cy="914400"/>
            <a:chOff x="3200400" y="5715000"/>
            <a:chExt cx="685800" cy="914400"/>
          </a:xfrm>
        </p:grpSpPr>
        <p:sp>
          <p:nvSpPr>
            <p:cNvPr id="58" name="Rectangle 57"/>
            <p:cNvSpPr/>
            <p:nvPr/>
          </p:nvSpPr>
          <p:spPr>
            <a:xfrm>
              <a:off x="32004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4290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5715000"/>
              <a:ext cx="228600" cy="152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6576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4290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6576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200400" y="58674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34290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200400" y="60198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2004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4290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657600" y="61722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576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4290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6576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200400" y="63246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4290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200400" y="6477000"/>
              <a:ext cx="228600" cy="1524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28600" y="1524000"/>
            <a:ext cx="86106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Here’s where I store “Configuration Data” for my solution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6524652" cy="490538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Inconsistency of data formats</a:t>
            </a:r>
          </a:p>
          <a:p>
            <a:r>
              <a:rPr lang="en-US" sz="2000" dirty="0" smtClean="0"/>
              <a:t>Lack of a common storage mechanism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000" dirty="0" smtClean="0"/>
              <a:t>Results</a:t>
            </a:r>
          </a:p>
          <a:p>
            <a:pPr lvl="1"/>
            <a:r>
              <a:rPr lang="en-US" sz="2000" dirty="0" smtClean="0"/>
              <a:t>No common way of writing down models</a:t>
            </a:r>
          </a:p>
          <a:p>
            <a:pPr lvl="1"/>
            <a:r>
              <a:rPr lang="en-US" sz="2000" dirty="0" smtClean="0"/>
              <a:t>Hard to link across apps &amp; domains</a:t>
            </a:r>
          </a:p>
          <a:p>
            <a:pPr lvl="1"/>
            <a:r>
              <a:rPr lang="en-US" sz="2000" dirty="0" smtClean="0"/>
              <a:t>Hard to visualize cross-model &amp; cross-domain relationships</a:t>
            </a:r>
          </a:p>
          <a:p>
            <a:pPr lvl="1"/>
            <a:r>
              <a:rPr lang="en-US" sz="2000" dirty="0" smtClean="0"/>
              <a:t>Hard to administer systems</a:t>
            </a:r>
          </a:p>
          <a:p>
            <a:pPr lvl="1"/>
            <a:r>
              <a:rPr lang="en-US" sz="2000" dirty="0" smtClean="0"/>
              <a:t>Hard to create compelling editing experiences</a:t>
            </a:r>
          </a:p>
          <a:p>
            <a:pPr lvl="1"/>
            <a:r>
              <a:rPr lang="en-US" sz="2000" dirty="0" smtClean="0"/>
              <a:t>Every tooling investment is one-off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What’s The Problem?</a:t>
            </a:r>
            <a:endParaRPr lang="en-US" dirty="0"/>
          </a:p>
        </p:txBody>
      </p:sp>
      <p:sp>
        <p:nvSpPr>
          <p:cNvPr id="5" name="Cloud Callout 4"/>
          <p:cNvSpPr/>
          <p:nvPr/>
        </p:nvSpPr>
        <p:spPr>
          <a:xfrm>
            <a:off x="6705600" y="2743200"/>
            <a:ext cx="2667000" cy="1452384"/>
          </a:xfrm>
          <a:prstGeom prst="cloudCallout">
            <a:avLst>
              <a:gd name="adj1" fmla="val -85675"/>
              <a:gd name="adj2" fmla="val 33728"/>
            </a:avLst>
          </a:prstGeom>
          <a:solidFill>
            <a:schemeClr val="bg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How to I associate a </a:t>
            </a:r>
            <a:r>
              <a:rPr lang="en-US" sz="1400" i="1" dirty="0" err="1" smtClean="0"/>
              <a:t>config</a:t>
            </a:r>
            <a:r>
              <a:rPr lang="en-US" sz="1400" i="1" dirty="0" smtClean="0"/>
              <a:t> file section with a SharePoint list item?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324600" y="4343400"/>
            <a:ext cx="2590800" cy="1124426"/>
          </a:xfrm>
          <a:prstGeom prst="cloudCallout">
            <a:avLst>
              <a:gd name="adj1" fmla="val -112650"/>
              <a:gd name="adj2" fmla="val 8992"/>
            </a:avLst>
          </a:prstGeom>
          <a:solidFill>
            <a:schemeClr val="bg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What artifacts do I need to back up for this solution?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6019800" y="5867400"/>
            <a:ext cx="3124200" cy="796469"/>
          </a:xfrm>
          <a:prstGeom prst="cloudCallout">
            <a:avLst>
              <a:gd name="adj1" fmla="val -46879"/>
              <a:gd name="adj2" fmla="val -87351"/>
            </a:avLst>
          </a:prstGeom>
          <a:solidFill>
            <a:schemeClr val="bg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Is Notepad really the best we can do?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2743200" y="2438400"/>
            <a:ext cx="4191000" cy="796469"/>
          </a:xfrm>
          <a:prstGeom prst="cloudCallout">
            <a:avLst>
              <a:gd name="adj1" fmla="val 1622"/>
              <a:gd name="adj2" fmla="val 76659"/>
            </a:avLst>
          </a:prstGeom>
          <a:solidFill>
            <a:schemeClr val="bg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How many ways to configure my system do I need to learn?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Introducing “Oslo”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Microsoft’s new Modeling Platform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>
            <a:off x="152400" y="1295400"/>
            <a:ext cx="8763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8077200" y="1676400"/>
            <a:ext cx="304800" cy="533400"/>
          </a:xfrm>
          <a:prstGeom prst="up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History So Far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2133600"/>
            <a:ext cx="6172200" cy="166199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u="sng" dirty="0" smtClean="0"/>
              <a:t>First Unveiling: </a:t>
            </a:r>
            <a:r>
              <a:rPr lang="en-US" b="1" u="sng" dirty="0" smtClean="0"/>
              <a:t>SOA &amp; BP Conference</a:t>
            </a:r>
            <a:r>
              <a:rPr lang="en-US" b="1" dirty="0" smtClean="0"/>
              <a:t> – October 30, 2007</a:t>
            </a:r>
          </a:p>
          <a:p>
            <a:r>
              <a:rPr lang="en-US" dirty="0" smtClean="0"/>
              <a:t>An “</a:t>
            </a:r>
            <a:r>
              <a:rPr lang="en-US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umbrella codename</a:t>
            </a:r>
            <a:r>
              <a:rPr lang="en-US" dirty="0" smtClean="0"/>
              <a:t>” (</a:t>
            </a:r>
            <a:r>
              <a:rPr lang="en-US" sz="1400" dirty="0" smtClean="0"/>
              <a:t>Visual Studio “10”, BizTalk Server “6”, BizTalk Services “1”, System Center 5, and .NET Framework “4”)</a:t>
            </a:r>
          </a:p>
          <a:p>
            <a:endParaRPr lang="en-US" sz="800" dirty="0" smtClean="0"/>
          </a:p>
          <a:p>
            <a:r>
              <a:rPr lang="en-US" dirty="0" smtClean="0"/>
              <a:t>Original target </a:t>
            </a:r>
            <a:r>
              <a:rPr lang="en-US" dirty="0" smtClean="0">
                <a:effectLst>
                  <a:glow rad="101600">
                    <a:srgbClr val="00B050">
                      <a:alpha val="40000"/>
                    </a:srgbClr>
                  </a:glow>
                </a:effectLst>
              </a:rPr>
              <a:t>Business Users, SOA Architects &amp; </a:t>
            </a:r>
            <a:r>
              <a:rPr lang="en-US" dirty="0" err="1" smtClean="0">
                <a:effectLst>
                  <a:glow rad="101600">
                    <a:srgbClr val="00B050">
                      <a:alpha val="40000"/>
                    </a:srgbClr>
                  </a:glow>
                </a:effectLst>
              </a:rPr>
              <a:t>Devs</a:t>
            </a:r>
            <a:endParaRPr lang="en-US" dirty="0" smtClean="0">
              <a:effectLst>
                <a:glow rad="101600">
                  <a:srgbClr val="00B050">
                    <a:alpha val="40000"/>
                  </a:srgbClr>
                </a:glow>
              </a:effectLst>
            </a:endParaRPr>
          </a:p>
          <a:p>
            <a:endParaRPr lang="en-US" sz="800" dirty="0" smtClean="0">
              <a:effectLst>
                <a:glow rad="101600">
                  <a:srgbClr val="00B050">
                    <a:alpha val="40000"/>
                  </a:srgbClr>
                </a:glow>
              </a:effectLst>
            </a:endParaRPr>
          </a:p>
          <a:p>
            <a:r>
              <a:rPr lang="en-US" dirty="0" smtClean="0"/>
              <a:t>Announcement only. </a:t>
            </a:r>
            <a:r>
              <a:rPr lang="en-US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No bits </a:t>
            </a:r>
            <a:r>
              <a:rPr lang="en-US" dirty="0" smtClean="0"/>
              <a:t>were released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81200" y="1371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| 2008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4200" y="1371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| 2009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>
            <a:off x="1066800" y="1676400"/>
            <a:ext cx="304800" cy="457200"/>
          </a:xfrm>
          <a:prstGeom prst="up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7543800" y="1676400"/>
            <a:ext cx="304800" cy="533400"/>
          </a:xfrm>
          <a:prstGeom prst="up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6172200" y="1676400"/>
            <a:ext cx="304800" cy="2667000"/>
          </a:xfrm>
          <a:prstGeom prst="up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8200" y="4038600"/>
            <a:ext cx="6477000" cy="2477601"/>
          </a:xfrm>
          <a:prstGeom prst="rect">
            <a:avLst/>
          </a:prstGeom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“Big Splash”: </a:t>
            </a:r>
            <a:r>
              <a:rPr lang="en-US" b="1" u="sng" dirty="0" smtClean="0"/>
              <a:t>PDC’08</a:t>
            </a:r>
            <a:r>
              <a:rPr lang="en-US" b="1" dirty="0" smtClean="0"/>
              <a:t> – October 27, 2008</a:t>
            </a:r>
          </a:p>
          <a:p>
            <a:endParaRPr lang="en-US" sz="800" b="1" dirty="0" smtClean="0"/>
          </a:p>
          <a:p>
            <a:pPr lvl="1"/>
            <a:r>
              <a:rPr lang="en-US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Focused codename </a:t>
            </a:r>
            <a:r>
              <a:rPr lang="en-US" dirty="0" smtClean="0"/>
              <a:t>for the </a:t>
            </a:r>
            <a:r>
              <a:rPr lang="en-US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modeling platform</a:t>
            </a:r>
          </a:p>
          <a:p>
            <a:pPr lvl="1"/>
            <a:r>
              <a:rPr lang="en-US" sz="1400" dirty="0" smtClean="0"/>
              <a:t>Most notable changes: BizTalk no longer part of the story, “Dublin”</a:t>
            </a:r>
          </a:p>
          <a:p>
            <a:pPr lvl="1"/>
            <a:endParaRPr lang="en-US" sz="800" dirty="0" smtClean="0"/>
          </a:p>
          <a:p>
            <a:pPr lvl="1"/>
            <a:r>
              <a:rPr lang="en-US" dirty="0" smtClean="0"/>
              <a:t>V1 focuses on </a:t>
            </a:r>
            <a:r>
              <a:rPr lang="en-US" dirty="0" smtClean="0">
                <a:effectLst>
                  <a:glow rad="101600">
                    <a:srgbClr val="00B050">
                      <a:alpha val="40000"/>
                    </a:srgbClr>
                  </a:glow>
                </a:effectLst>
              </a:rPr>
              <a:t>Developers only</a:t>
            </a:r>
          </a:p>
          <a:p>
            <a:pPr lvl="1"/>
            <a:endParaRPr lang="en-US" sz="800" dirty="0" smtClean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lvl="1"/>
            <a:r>
              <a:rPr lang="en-US" dirty="0" smtClean="0"/>
              <a:t>Released to the public in </a:t>
            </a:r>
            <a:r>
              <a:rPr lang="en-US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VPC</a:t>
            </a:r>
            <a:r>
              <a:rPr lang="en-US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smtClean="0"/>
              <a:t>form and </a:t>
            </a:r>
            <a:r>
              <a:rPr lang="en-US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installable CTP</a:t>
            </a:r>
          </a:p>
          <a:p>
            <a:pPr lvl="2"/>
            <a:r>
              <a:rPr lang="en-US" sz="14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No “Quadrant” </a:t>
            </a:r>
            <a:r>
              <a:rPr lang="en-US" sz="1400" dirty="0" smtClean="0"/>
              <a:t>in CTP</a:t>
            </a:r>
          </a:p>
          <a:p>
            <a:pPr lvl="1"/>
            <a:endParaRPr lang="en-US" sz="600" dirty="0" smtClean="0"/>
          </a:p>
          <a:p>
            <a:pPr lvl="1"/>
            <a:r>
              <a:rPr lang="en-US" sz="1400" dirty="0" smtClean="0"/>
              <a:t>Hinted to upcoming custom domain definitions</a:t>
            </a:r>
          </a:p>
          <a:p>
            <a:pPr lvl="1"/>
            <a:r>
              <a:rPr lang="en-US" sz="1100" dirty="0" smtClean="0"/>
              <a:t>Web, Service, Entities, Database</a:t>
            </a:r>
          </a:p>
        </p:txBody>
      </p:sp>
      <p:sp>
        <p:nvSpPr>
          <p:cNvPr id="8" name="Rectangle 7"/>
          <p:cNvSpPr/>
          <p:nvPr/>
        </p:nvSpPr>
        <p:spPr>
          <a:xfrm>
            <a:off x="6477000" y="2178784"/>
            <a:ext cx="2514600" cy="153888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u="sng" dirty="0" smtClean="0"/>
              <a:t>Jan ‘09 CTP</a:t>
            </a:r>
          </a:p>
          <a:p>
            <a:r>
              <a:rPr lang="en-US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Update to the bits</a:t>
            </a:r>
          </a:p>
          <a:p>
            <a:endParaRPr lang="en-US" sz="800" dirty="0" smtClean="0"/>
          </a:p>
          <a:p>
            <a:r>
              <a:rPr lang="en-US" sz="1400" dirty="0" smtClean="0"/>
              <a:t>Minor changes</a:t>
            </a:r>
          </a:p>
          <a:p>
            <a:endParaRPr lang="en-US" sz="800" dirty="0" smtClean="0"/>
          </a:p>
          <a:p>
            <a:r>
              <a:rPr lang="en-US" sz="1400" dirty="0" smtClean="0"/>
              <a:t>Still </a:t>
            </a:r>
            <a:r>
              <a:rPr lang="en-US" sz="14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no</a:t>
            </a:r>
            <a:r>
              <a:rPr lang="en-US" sz="1400" dirty="0" smtClean="0"/>
              <a:t> public version of </a:t>
            </a:r>
            <a:r>
              <a:rPr lang="en-US" sz="14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“Quadrant”</a:t>
            </a:r>
          </a:p>
        </p:txBody>
      </p:sp>
      <p:sp>
        <p:nvSpPr>
          <p:cNvPr id="22" name="Freeform 21"/>
          <p:cNvSpPr/>
          <p:nvPr/>
        </p:nvSpPr>
        <p:spPr>
          <a:xfrm>
            <a:off x="800100" y="2743200"/>
            <a:ext cx="898071" cy="1785257"/>
          </a:xfrm>
          <a:custGeom>
            <a:avLst/>
            <a:gdLst>
              <a:gd name="connsiteX0" fmla="*/ 146957 w 898071"/>
              <a:gd name="connsiteY0" fmla="*/ 0 h 1785257"/>
              <a:gd name="connsiteX1" fmla="*/ 125186 w 898071"/>
              <a:gd name="connsiteY1" fmla="*/ 751114 h 1785257"/>
              <a:gd name="connsiteX2" fmla="*/ 898071 w 898071"/>
              <a:gd name="connsiteY2" fmla="*/ 1785257 h 17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8071" h="1785257">
                <a:moveTo>
                  <a:pt x="146957" y="0"/>
                </a:moveTo>
                <a:cubicBezTo>
                  <a:pt x="73478" y="226785"/>
                  <a:pt x="0" y="453571"/>
                  <a:pt x="125186" y="751114"/>
                </a:cubicBezTo>
                <a:cubicBezTo>
                  <a:pt x="250372" y="1048657"/>
                  <a:pt x="574221" y="1416957"/>
                  <a:pt x="898071" y="1785257"/>
                </a:cubicBezTo>
              </a:path>
            </a:pathLst>
          </a:custGeom>
          <a:ln w="76200">
            <a:tailEnd type="stealth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880758" y="3352801"/>
            <a:ext cx="840921" cy="1752600"/>
          </a:xfrm>
          <a:custGeom>
            <a:avLst/>
            <a:gdLst>
              <a:gd name="connsiteX0" fmla="*/ 146957 w 898071"/>
              <a:gd name="connsiteY0" fmla="*/ 0 h 1785257"/>
              <a:gd name="connsiteX1" fmla="*/ 125186 w 898071"/>
              <a:gd name="connsiteY1" fmla="*/ 751114 h 1785257"/>
              <a:gd name="connsiteX2" fmla="*/ 898071 w 898071"/>
              <a:gd name="connsiteY2" fmla="*/ 1785257 h 1785257"/>
              <a:gd name="connsiteX0" fmla="*/ 73479 w 938894"/>
              <a:gd name="connsiteY0" fmla="*/ 0 h 1785257"/>
              <a:gd name="connsiteX1" fmla="*/ 813708 w 938894"/>
              <a:gd name="connsiteY1" fmla="*/ 598714 h 1785257"/>
              <a:gd name="connsiteX2" fmla="*/ 824593 w 938894"/>
              <a:gd name="connsiteY2" fmla="*/ 1785257 h 1785257"/>
              <a:gd name="connsiteX0" fmla="*/ 0 w 865415"/>
              <a:gd name="connsiteY0" fmla="*/ 0 h 1785257"/>
              <a:gd name="connsiteX1" fmla="*/ 740229 w 865415"/>
              <a:gd name="connsiteY1" fmla="*/ 598714 h 1785257"/>
              <a:gd name="connsiteX2" fmla="*/ 751114 w 865415"/>
              <a:gd name="connsiteY2" fmla="*/ 1785257 h 1785257"/>
              <a:gd name="connsiteX0" fmla="*/ 0 w 865415"/>
              <a:gd name="connsiteY0" fmla="*/ 0 h 1937657"/>
              <a:gd name="connsiteX1" fmla="*/ 740229 w 865415"/>
              <a:gd name="connsiteY1" fmla="*/ 751114 h 1937657"/>
              <a:gd name="connsiteX2" fmla="*/ 751114 w 865415"/>
              <a:gd name="connsiteY2" fmla="*/ 1937657 h 1937657"/>
              <a:gd name="connsiteX0" fmla="*/ 258536 w 1009651"/>
              <a:gd name="connsiteY0" fmla="*/ 0 h 2547257"/>
              <a:gd name="connsiteX1" fmla="*/ 998765 w 1009651"/>
              <a:gd name="connsiteY1" fmla="*/ 751114 h 2547257"/>
              <a:gd name="connsiteX2" fmla="*/ 323850 w 1009651"/>
              <a:gd name="connsiteY2" fmla="*/ 2547257 h 2547257"/>
              <a:gd name="connsiteX0" fmla="*/ 0 w 840921"/>
              <a:gd name="connsiteY0" fmla="*/ 0 h 2547257"/>
              <a:gd name="connsiteX1" fmla="*/ 740229 w 840921"/>
              <a:gd name="connsiteY1" fmla="*/ 751114 h 2547257"/>
              <a:gd name="connsiteX2" fmla="*/ 65314 w 840921"/>
              <a:gd name="connsiteY2" fmla="*/ 2547257 h 254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921" h="2547257">
                <a:moveTo>
                  <a:pt x="0" y="0"/>
                </a:moveTo>
                <a:cubicBezTo>
                  <a:pt x="372835" y="117928"/>
                  <a:pt x="729343" y="326571"/>
                  <a:pt x="740229" y="751114"/>
                </a:cubicBezTo>
                <a:cubicBezTo>
                  <a:pt x="751115" y="1175657"/>
                  <a:pt x="840921" y="2211614"/>
                  <a:pt x="65314" y="2547257"/>
                </a:cubicBezTo>
              </a:path>
            </a:pathLst>
          </a:custGeom>
          <a:ln w="76200">
            <a:solidFill>
              <a:srgbClr val="00B050"/>
            </a:solidFill>
            <a:tailEnd type="stealth" w="lg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895599" y="3733801"/>
            <a:ext cx="878115" cy="1752600"/>
          </a:xfrm>
          <a:custGeom>
            <a:avLst/>
            <a:gdLst>
              <a:gd name="connsiteX0" fmla="*/ 146957 w 898071"/>
              <a:gd name="connsiteY0" fmla="*/ 0 h 1785257"/>
              <a:gd name="connsiteX1" fmla="*/ 125186 w 898071"/>
              <a:gd name="connsiteY1" fmla="*/ 751114 h 1785257"/>
              <a:gd name="connsiteX2" fmla="*/ 898071 w 898071"/>
              <a:gd name="connsiteY2" fmla="*/ 1785257 h 1785257"/>
              <a:gd name="connsiteX0" fmla="*/ 73479 w 938894"/>
              <a:gd name="connsiteY0" fmla="*/ 0 h 1785257"/>
              <a:gd name="connsiteX1" fmla="*/ 813708 w 938894"/>
              <a:gd name="connsiteY1" fmla="*/ 598714 h 1785257"/>
              <a:gd name="connsiteX2" fmla="*/ 824593 w 938894"/>
              <a:gd name="connsiteY2" fmla="*/ 1785257 h 1785257"/>
              <a:gd name="connsiteX0" fmla="*/ 0 w 865415"/>
              <a:gd name="connsiteY0" fmla="*/ 0 h 1785257"/>
              <a:gd name="connsiteX1" fmla="*/ 740229 w 865415"/>
              <a:gd name="connsiteY1" fmla="*/ 598714 h 1785257"/>
              <a:gd name="connsiteX2" fmla="*/ 751114 w 865415"/>
              <a:gd name="connsiteY2" fmla="*/ 1785257 h 1785257"/>
              <a:gd name="connsiteX0" fmla="*/ 0 w 865415"/>
              <a:gd name="connsiteY0" fmla="*/ 0 h 1937657"/>
              <a:gd name="connsiteX1" fmla="*/ 740229 w 865415"/>
              <a:gd name="connsiteY1" fmla="*/ 751114 h 1937657"/>
              <a:gd name="connsiteX2" fmla="*/ 751114 w 865415"/>
              <a:gd name="connsiteY2" fmla="*/ 1937657 h 1937657"/>
              <a:gd name="connsiteX0" fmla="*/ 258536 w 1009651"/>
              <a:gd name="connsiteY0" fmla="*/ 0 h 2547257"/>
              <a:gd name="connsiteX1" fmla="*/ 998765 w 1009651"/>
              <a:gd name="connsiteY1" fmla="*/ 751114 h 2547257"/>
              <a:gd name="connsiteX2" fmla="*/ 323850 w 1009651"/>
              <a:gd name="connsiteY2" fmla="*/ 2547257 h 2547257"/>
              <a:gd name="connsiteX0" fmla="*/ 0 w 840921"/>
              <a:gd name="connsiteY0" fmla="*/ 0 h 2547257"/>
              <a:gd name="connsiteX1" fmla="*/ 740229 w 840921"/>
              <a:gd name="connsiteY1" fmla="*/ 751114 h 2547257"/>
              <a:gd name="connsiteX2" fmla="*/ 65314 w 840921"/>
              <a:gd name="connsiteY2" fmla="*/ 2547257 h 2547257"/>
              <a:gd name="connsiteX0" fmla="*/ 0 w 1755321"/>
              <a:gd name="connsiteY0" fmla="*/ 0 h 2547257"/>
              <a:gd name="connsiteX1" fmla="*/ 740229 w 1755321"/>
              <a:gd name="connsiteY1" fmla="*/ 751114 h 2547257"/>
              <a:gd name="connsiteX2" fmla="*/ 979714 w 1755321"/>
              <a:gd name="connsiteY2" fmla="*/ 2547257 h 2547257"/>
              <a:gd name="connsiteX0" fmla="*/ 0 w 979714"/>
              <a:gd name="connsiteY0" fmla="*/ 0 h 2547257"/>
              <a:gd name="connsiteX1" fmla="*/ 740229 w 979714"/>
              <a:gd name="connsiteY1" fmla="*/ 751114 h 2547257"/>
              <a:gd name="connsiteX2" fmla="*/ 979714 w 979714"/>
              <a:gd name="connsiteY2" fmla="*/ 2547257 h 2547257"/>
              <a:gd name="connsiteX0" fmla="*/ 0 w 979714"/>
              <a:gd name="connsiteY0" fmla="*/ 0 h 2547257"/>
              <a:gd name="connsiteX1" fmla="*/ 740229 w 979714"/>
              <a:gd name="connsiteY1" fmla="*/ 751114 h 2547257"/>
              <a:gd name="connsiteX2" fmla="*/ 979714 w 979714"/>
              <a:gd name="connsiteY2" fmla="*/ 2547257 h 2547257"/>
              <a:gd name="connsiteX0" fmla="*/ 0 w 979714"/>
              <a:gd name="connsiteY0" fmla="*/ 0 h 2699657"/>
              <a:gd name="connsiteX1" fmla="*/ 740229 w 979714"/>
              <a:gd name="connsiteY1" fmla="*/ 751114 h 2699657"/>
              <a:gd name="connsiteX2" fmla="*/ 979714 w 979714"/>
              <a:gd name="connsiteY2" fmla="*/ 2699657 h 2699657"/>
              <a:gd name="connsiteX0" fmla="*/ 0 w 979714"/>
              <a:gd name="connsiteY0" fmla="*/ 0 h 2699657"/>
              <a:gd name="connsiteX1" fmla="*/ 740229 w 979714"/>
              <a:gd name="connsiteY1" fmla="*/ 751114 h 2699657"/>
              <a:gd name="connsiteX2" fmla="*/ 979714 w 979714"/>
              <a:gd name="connsiteY2" fmla="*/ 2699657 h 2699657"/>
              <a:gd name="connsiteX0" fmla="*/ 0 w 878115"/>
              <a:gd name="connsiteY0" fmla="*/ 0 h 2699657"/>
              <a:gd name="connsiteX1" fmla="*/ 740229 w 878115"/>
              <a:gd name="connsiteY1" fmla="*/ 751114 h 2699657"/>
              <a:gd name="connsiteX2" fmla="*/ 827314 w 878115"/>
              <a:gd name="connsiteY2" fmla="*/ 2699657 h 2699657"/>
              <a:gd name="connsiteX0" fmla="*/ 0 w 878115"/>
              <a:gd name="connsiteY0" fmla="*/ 0 h 2699657"/>
              <a:gd name="connsiteX1" fmla="*/ 740229 w 878115"/>
              <a:gd name="connsiteY1" fmla="*/ 751114 h 2699657"/>
              <a:gd name="connsiteX2" fmla="*/ 827314 w 878115"/>
              <a:gd name="connsiteY2" fmla="*/ 2699657 h 2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8115" h="2699657">
                <a:moveTo>
                  <a:pt x="0" y="0"/>
                </a:moveTo>
                <a:cubicBezTo>
                  <a:pt x="372835" y="117928"/>
                  <a:pt x="711200" y="246742"/>
                  <a:pt x="740229" y="751114"/>
                </a:cubicBezTo>
                <a:cubicBezTo>
                  <a:pt x="878115" y="1201057"/>
                  <a:pt x="100692" y="2222500"/>
                  <a:pt x="827314" y="2699657"/>
                </a:cubicBezTo>
              </a:path>
            </a:pathLst>
          </a:custGeom>
          <a:ln w="76200"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 rot="14927693">
            <a:off x="5103154" y="2795902"/>
            <a:ext cx="2288406" cy="5326180"/>
          </a:xfrm>
          <a:custGeom>
            <a:avLst/>
            <a:gdLst>
              <a:gd name="connsiteX0" fmla="*/ 146957 w 898071"/>
              <a:gd name="connsiteY0" fmla="*/ 0 h 1785257"/>
              <a:gd name="connsiteX1" fmla="*/ 125186 w 898071"/>
              <a:gd name="connsiteY1" fmla="*/ 751114 h 1785257"/>
              <a:gd name="connsiteX2" fmla="*/ 898071 w 898071"/>
              <a:gd name="connsiteY2" fmla="*/ 1785257 h 1785257"/>
              <a:gd name="connsiteX0" fmla="*/ 73479 w 938894"/>
              <a:gd name="connsiteY0" fmla="*/ 0 h 1785257"/>
              <a:gd name="connsiteX1" fmla="*/ 813708 w 938894"/>
              <a:gd name="connsiteY1" fmla="*/ 598714 h 1785257"/>
              <a:gd name="connsiteX2" fmla="*/ 824593 w 938894"/>
              <a:gd name="connsiteY2" fmla="*/ 1785257 h 1785257"/>
              <a:gd name="connsiteX0" fmla="*/ 0 w 865415"/>
              <a:gd name="connsiteY0" fmla="*/ 0 h 1785257"/>
              <a:gd name="connsiteX1" fmla="*/ 740229 w 865415"/>
              <a:gd name="connsiteY1" fmla="*/ 598714 h 1785257"/>
              <a:gd name="connsiteX2" fmla="*/ 751114 w 865415"/>
              <a:gd name="connsiteY2" fmla="*/ 1785257 h 1785257"/>
              <a:gd name="connsiteX0" fmla="*/ 0 w 865415"/>
              <a:gd name="connsiteY0" fmla="*/ 0 h 1937657"/>
              <a:gd name="connsiteX1" fmla="*/ 740229 w 865415"/>
              <a:gd name="connsiteY1" fmla="*/ 751114 h 1937657"/>
              <a:gd name="connsiteX2" fmla="*/ 751114 w 865415"/>
              <a:gd name="connsiteY2" fmla="*/ 1937657 h 1937657"/>
              <a:gd name="connsiteX0" fmla="*/ 258536 w 1009651"/>
              <a:gd name="connsiteY0" fmla="*/ 0 h 2547257"/>
              <a:gd name="connsiteX1" fmla="*/ 998765 w 1009651"/>
              <a:gd name="connsiteY1" fmla="*/ 751114 h 2547257"/>
              <a:gd name="connsiteX2" fmla="*/ 323850 w 1009651"/>
              <a:gd name="connsiteY2" fmla="*/ 2547257 h 2547257"/>
              <a:gd name="connsiteX0" fmla="*/ 0 w 840921"/>
              <a:gd name="connsiteY0" fmla="*/ 0 h 2547257"/>
              <a:gd name="connsiteX1" fmla="*/ 740229 w 840921"/>
              <a:gd name="connsiteY1" fmla="*/ 751114 h 2547257"/>
              <a:gd name="connsiteX2" fmla="*/ 65314 w 840921"/>
              <a:gd name="connsiteY2" fmla="*/ 2547257 h 2547257"/>
              <a:gd name="connsiteX0" fmla="*/ 0 w 1755321"/>
              <a:gd name="connsiteY0" fmla="*/ 0 h 2547257"/>
              <a:gd name="connsiteX1" fmla="*/ 740229 w 1755321"/>
              <a:gd name="connsiteY1" fmla="*/ 751114 h 2547257"/>
              <a:gd name="connsiteX2" fmla="*/ 979714 w 1755321"/>
              <a:gd name="connsiteY2" fmla="*/ 2547257 h 2547257"/>
              <a:gd name="connsiteX0" fmla="*/ 0 w 979714"/>
              <a:gd name="connsiteY0" fmla="*/ 0 h 2547257"/>
              <a:gd name="connsiteX1" fmla="*/ 740229 w 979714"/>
              <a:gd name="connsiteY1" fmla="*/ 751114 h 2547257"/>
              <a:gd name="connsiteX2" fmla="*/ 979714 w 979714"/>
              <a:gd name="connsiteY2" fmla="*/ 2547257 h 2547257"/>
              <a:gd name="connsiteX0" fmla="*/ 0 w 979714"/>
              <a:gd name="connsiteY0" fmla="*/ 0 h 2547257"/>
              <a:gd name="connsiteX1" fmla="*/ 740229 w 979714"/>
              <a:gd name="connsiteY1" fmla="*/ 751114 h 2547257"/>
              <a:gd name="connsiteX2" fmla="*/ 979714 w 979714"/>
              <a:gd name="connsiteY2" fmla="*/ 2547257 h 2547257"/>
              <a:gd name="connsiteX0" fmla="*/ 0 w 979714"/>
              <a:gd name="connsiteY0" fmla="*/ 0 h 2699657"/>
              <a:gd name="connsiteX1" fmla="*/ 740229 w 979714"/>
              <a:gd name="connsiteY1" fmla="*/ 751114 h 2699657"/>
              <a:gd name="connsiteX2" fmla="*/ 979714 w 979714"/>
              <a:gd name="connsiteY2" fmla="*/ 2699657 h 2699657"/>
              <a:gd name="connsiteX0" fmla="*/ 0 w 979714"/>
              <a:gd name="connsiteY0" fmla="*/ 0 h 2699657"/>
              <a:gd name="connsiteX1" fmla="*/ 740229 w 979714"/>
              <a:gd name="connsiteY1" fmla="*/ 751114 h 2699657"/>
              <a:gd name="connsiteX2" fmla="*/ 979714 w 979714"/>
              <a:gd name="connsiteY2" fmla="*/ 2699657 h 2699657"/>
              <a:gd name="connsiteX0" fmla="*/ 0 w 878115"/>
              <a:gd name="connsiteY0" fmla="*/ 0 h 2699657"/>
              <a:gd name="connsiteX1" fmla="*/ 740229 w 878115"/>
              <a:gd name="connsiteY1" fmla="*/ 751114 h 2699657"/>
              <a:gd name="connsiteX2" fmla="*/ 827314 w 878115"/>
              <a:gd name="connsiteY2" fmla="*/ 2699657 h 2699657"/>
              <a:gd name="connsiteX0" fmla="*/ 0 w 878115"/>
              <a:gd name="connsiteY0" fmla="*/ 0 h 2699657"/>
              <a:gd name="connsiteX1" fmla="*/ 740229 w 878115"/>
              <a:gd name="connsiteY1" fmla="*/ 751114 h 2699657"/>
              <a:gd name="connsiteX2" fmla="*/ 827314 w 878115"/>
              <a:gd name="connsiteY2" fmla="*/ 2699657 h 2699657"/>
              <a:gd name="connsiteX0" fmla="*/ 0 w 810482"/>
              <a:gd name="connsiteY0" fmla="*/ 0 h 5081289"/>
              <a:gd name="connsiteX1" fmla="*/ 672596 w 810482"/>
              <a:gd name="connsiteY1" fmla="*/ 3132746 h 5081289"/>
              <a:gd name="connsiteX2" fmla="*/ 759681 w 810482"/>
              <a:gd name="connsiteY2" fmla="*/ 5081289 h 5081289"/>
              <a:gd name="connsiteX0" fmla="*/ 1903494 w 2663175"/>
              <a:gd name="connsiteY0" fmla="*/ 0 h 5081289"/>
              <a:gd name="connsiteX1" fmla="*/ 29029 w 2663175"/>
              <a:gd name="connsiteY1" fmla="*/ 4116774 h 5081289"/>
              <a:gd name="connsiteX2" fmla="*/ 2663175 w 2663175"/>
              <a:gd name="connsiteY2" fmla="*/ 5081289 h 5081289"/>
              <a:gd name="connsiteX0" fmla="*/ 1903494 w 2663175"/>
              <a:gd name="connsiteY0" fmla="*/ 0 h 5081289"/>
              <a:gd name="connsiteX1" fmla="*/ 29029 w 2663175"/>
              <a:gd name="connsiteY1" fmla="*/ 4116774 h 5081289"/>
              <a:gd name="connsiteX2" fmla="*/ 2663175 w 2663175"/>
              <a:gd name="connsiteY2" fmla="*/ 5081289 h 5081289"/>
              <a:gd name="connsiteX0" fmla="*/ 1962719 w 2722400"/>
              <a:gd name="connsiteY0" fmla="*/ 0 h 5081289"/>
              <a:gd name="connsiteX1" fmla="*/ 88254 w 2722400"/>
              <a:gd name="connsiteY1" fmla="*/ 4116774 h 5081289"/>
              <a:gd name="connsiteX2" fmla="*/ 2722400 w 2722400"/>
              <a:gd name="connsiteY2" fmla="*/ 5081289 h 5081289"/>
              <a:gd name="connsiteX0" fmla="*/ 2060158 w 2819839"/>
              <a:gd name="connsiteY0" fmla="*/ 0 h 5289926"/>
              <a:gd name="connsiteX1" fmla="*/ 185693 w 2819839"/>
              <a:gd name="connsiteY1" fmla="*/ 4116774 h 5289926"/>
              <a:gd name="connsiteX2" fmla="*/ 2819839 w 2819839"/>
              <a:gd name="connsiteY2" fmla="*/ 5081289 h 5289926"/>
              <a:gd name="connsiteX0" fmla="*/ 2060158 w 2819839"/>
              <a:gd name="connsiteY0" fmla="*/ 0 h 5733166"/>
              <a:gd name="connsiteX1" fmla="*/ 185693 w 2819839"/>
              <a:gd name="connsiteY1" fmla="*/ 4116774 h 5733166"/>
              <a:gd name="connsiteX2" fmla="*/ 2819839 w 2819839"/>
              <a:gd name="connsiteY2" fmla="*/ 5081289 h 5733166"/>
              <a:gd name="connsiteX0" fmla="*/ 2060158 w 2845123"/>
              <a:gd name="connsiteY0" fmla="*/ 0 h 6004058"/>
              <a:gd name="connsiteX1" fmla="*/ 185693 w 2845123"/>
              <a:gd name="connsiteY1" fmla="*/ 4116774 h 6004058"/>
              <a:gd name="connsiteX2" fmla="*/ 2845123 w 2845123"/>
              <a:gd name="connsiteY2" fmla="*/ 5352181 h 600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5123" h="6004058">
                <a:moveTo>
                  <a:pt x="2060158" y="0"/>
                </a:moveTo>
                <a:cubicBezTo>
                  <a:pt x="1620288" y="386269"/>
                  <a:pt x="97439" y="3660557"/>
                  <a:pt x="185693" y="4116774"/>
                </a:cubicBezTo>
                <a:cubicBezTo>
                  <a:pt x="0" y="5289926"/>
                  <a:pt x="1778472" y="6004058"/>
                  <a:pt x="2845123" y="5352181"/>
                </a:cubicBezTo>
              </a:path>
            </a:pathLst>
          </a:custGeom>
          <a:ln w="76200"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62666" y="2133600"/>
            <a:ext cx="852734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sz="160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Refresh</a:t>
            </a:r>
            <a:endParaRPr lang="en-US" sz="1600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3" grpId="0" animBg="1"/>
      <p:bldP spid="14" grpId="0" animBg="1"/>
      <p:bldP spid="15" grpId="0" animBg="1"/>
      <p:bldP spid="7" grpId="0" animBg="1"/>
      <p:bldP spid="8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Modeling</a:t>
            </a:r>
          </a:p>
          <a:p>
            <a:pPr lvl="1"/>
            <a:r>
              <a:rPr lang="en-US" dirty="0" smtClean="0"/>
              <a:t>What’s modeling</a:t>
            </a:r>
          </a:p>
          <a:p>
            <a:pPr lvl="1"/>
            <a:r>
              <a:rPr lang="en-US" dirty="0" smtClean="0"/>
              <a:t>Software Modeling Today</a:t>
            </a:r>
          </a:p>
          <a:p>
            <a:pPr lvl="1"/>
            <a:r>
              <a:rPr lang="en-US" dirty="0" smtClean="0"/>
              <a:t>What’s Still Missing</a:t>
            </a:r>
          </a:p>
          <a:p>
            <a:r>
              <a:rPr lang="en-US" dirty="0" smtClean="0"/>
              <a:t>Oslo</a:t>
            </a:r>
          </a:p>
          <a:p>
            <a:pPr lvl="1"/>
            <a:r>
              <a:rPr lang="en-US" dirty="0" smtClean="0"/>
              <a:t>Examining the Components</a:t>
            </a:r>
          </a:p>
          <a:p>
            <a:pPr lvl="1"/>
            <a:r>
              <a:rPr lang="en-US" dirty="0" smtClean="0"/>
              <a:t>Demos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33400" y="1571612"/>
            <a:ext cx="8077200" cy="5057788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“Oslo” is a set of forthcoming products &amp; technologies</a:t>
            </a:r>
          </a:p>
          <a:p>
            <a:pPr lvl="1"/>
            <a:r>
              <a:rPr lang="en-US" sz="2400" dirty="0" smtClean="0"/>
              <a:t>A family of languages (collectively called </a:t>
            </a:r>
            <a:r>
              <a:rPr lang="en-US" sz="2400" b="1" dirty="0" smtClean="0"/>
              <a:t>“M”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A SQL-based data store (</a:t>
            </a:r>
            <a:r>
              <a:rPr lang="en-US" sz="2400" b="1" dirty="0" smtClean="0"/>
              <a:t>Repository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Visual data manipulation tool (</a:t>
            </a:r>
            <a:r>
              <a:rPr lang="en-US" sz="2400" b="1" dirty="0" smtClean="0"/>
              <a:t>“Quadrant”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Domain Specific experiences</a:t>
            </a:r>
          </a:p>
          <a:p>
            <a:pPr lvl="1"/>
            <a:endParaRPr lang="en-US" sz="2400" dirty="0" smtClean="0"/>
          </a:p>
          <a:p>
            <a:pPr lvl="0"/>
            <a:r>
              <a:rPr lang="en-US" sz="2400" dirty="0" smtClean="0"/>
              <a:t>These will be released over time</a:t>
            </a:r>
          </a:p>
          <a:p>
            <a:pPr lvl="1"/>
            <a:r>
              <a:rPr lang="en-US" sz="2400" dirty="0" smtClean="0"/>
              <a:t>The Repository and “M” are in the front</a:t>
            </a:r>
          </a:p>
          <a:p>
            <a:pPr lvl="1"/>
            <a:r>
              <a:rPr lang="en-US" sz="2400" dirty="0" smtClean="0"/>
              <a:t>“Quadrant” </a:t>
            </a:r>
            <a:r>
              <a:rPr lang="en-US" sz="2400" i="1" dirty="0" smtClean="0"/>
              <a:t>seems</a:t>
            </a:r>
            <a:r>
              <a:rPr lang="en-US" sz="2400" dirty="0" smtClean="0"/>
              <a:t> to be following behind</a:t>
            </a:r>
          </a:p>
          <a:p>
            <a:pPr lvl="1"/>
            <a:r>
              <a:rPr lang="en-US" sz="2400" dirty="0" smtClean="0"/>
              <a:t>Release of V1 is targeted for 2009</a:t>
            </a:r>
          </a:p>
          <a:p>
            <a:pPr lvl="2"/>
            <a:r>
              <a:rPr lang="en-US" sz="2000" dirty="0" smtClean="0"/>
              <a:t>Alongside Visual Studio 2010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We Are Today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The Repository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820052" cy="5057788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The Repository is “The heart of Oslo”</a:t>
            </a:r>
          </a:p>
          <a:p>
            <a:endParaRPr lang="en-US" sz="2000" dirty="0" smtClean="0"/>
          </a:p>
          <a:p>
            <a:r>
              <a:rPr lang="en-US" sz="2000" dirty="0" smtClean="0"/>
              <a:t>It is a SQL Server 2008 database targeted at building solutions based on “executable” data</a:t>
            </a:r>
          </a:p>
          <a:p>
            <a:endParaRPr lang="en-US" sz="2000" dirty="0" smtClean="0"/>
          </a:p>
          <a:p>
            <a:pPr lvl="1"/>
            <a:r>
              <a:rPr lang="en-US" sz="2000" dirty="0" smtClean="0"/>
              <a:t>Comes with hundreds of pre-defined model schemas</a:t>
            </a:r>
          </a:p>
          <a:p>
            <a:pPr lvl="2"/>
            <a:r>
              <a:rPr lang="en-US" sz="2000" dirty="0" smtClean="0"/>
              <a:t>You will add many of your own</a:t>
            </a:r>
          </a:p>
          <a:p>
            <a:pPr lvl="1"/>
            <a:r>
              <a:rPr lang="en-US" sz="2000" dirty="0" smtClean="0"/>
              <a:t>Adds common application-building features</a:t>
            </a:r>
          </a:p>
          <a:p>
            <a:pPr lvl="1"/>
            <a:r>
              <a:rPr lang="en-US" sz="2000" dirty="0" smtClean="0"/>
              <a:t>Provides open and flexible access to the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Repository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498158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dirty="0" smtClean="0"/>
              <a:t>A shared place for all the project’s artifacts provides some immediate benefits: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All the </a:t>
            </a:r>
            <a:r>
              <a:rPr lang="en-US" sz="2400" b="1" dirty="0" smtClean="0"/>
              <a:t>benefits of modeling</a:t>
            </a:r>
            <a:r>
              <a:rPr lang="en-US" sz="2400" dirty="0" smtClean="0"/>
              <a:t>: flexibility, transparency, robustness, productivity, human resource saving</a:t>
            </a:r>
          </a:p>
          <a:p>
            <a:pPr lvl="1">
              <a:spcAft>
                <a:spcPts val="1200"/>
              </a:spcAft>
            </a:pPr>
            <a:r>
              <a:rPr lang="en-US" sz="2400" b="1" dirty="0" smtClean="0"/>
              <a:t>Better communication</a:t>
            </a:r>
            <a:r>
              <a:rPr lang="en-US" sz="2400" dirty="0" smtClean="0"/>
              <a:t> and data fidelity retention between development stages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Improved </a:t>
            </a:r>
            <a:r>
              <a:rPr lang="en-US" sz="2400" b="1" dirty="0" smtClean="0"/>
              <a:t>design-time discovery</a:t>
            </a:r>
            <a:r>
              <a:rPr lang="en-US" sz="2400" dirty="0" smtClean="0"/>
              <a:t> of existing artifacts (services, apps, etc.)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Improved </a:t>
            </a:r>
            <a:r>
              <a:rPr lang="en-US" sz="2400" b="1" dirty="0" smtClean="0"/>
              <a:t>maintenance time </a:t>
            </a:r>
            <a:br>
              <a:rPr lang="en-US" sz="2400" b="1" dirty="0" smtClean="0"/>
            </a:br>
            <a:r>
              <a:rPr lang="en-US" sz="2400" b="1" dirty="0" smtClean="0"/>
              <a:t>discoverability</a:t>
            </a:r>
            <a:r>
              <a:rPr lang="en-US" sz="2400" dirty="0" smtClean="0"/>
              <a:t> of project artifacts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– General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685800" y="1571612"/>
            <a:ext cx="7500990" cy="513398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Repository builds on SQL Server 2008, and leverages many of it’s Enterprise Ready features</a:t>
            </a:r>
          </a:p>
          <a:p>
            <a:endParaRPr lang="en-US" dirty="0" smtClean="0"/>
          </a:p>
          <a:p>
            <a:r>
              <a:rPr lang="en-US" dirty="0" smtClean="0"/>
              <a:t>Get the power of the SQL Server platform “for free”</a:t>
            </a:r>
          </a:p>
          <a:p>
            <a:pPr lvl="1"/>
            <a:r>
              <a:rPr lang="en-US" b="1" dirty="0" smtClean="0"/>
              <a:t>Scalability</a:t>
            </a:r>
          </a:p>
          <a:p>
            <a:pPr lvl="2"/>
            <a:r>
              <a:rPr lang="en-US" dirty="0" smtClean="0"/>
              <a:t>Standard transactional replication, Peer-to-peer transactional replication, Snapshot isolation, Vertical partitioning</a:t>
            </a:r>
          </a:p>
          <a:p>
            <a:pPr lvl="1"/>
            <a:r>
              <a:rPr lang="en-US" b="1" dirty="0" smtClean="0"/>
              <a:t>Availability</a:t>
            </a:r>
          </a:p>
          <a:p>
            <a:pPr lvl="2"/>
            <a:r>
              <a:rPr lang="en-US" dirty="0" smtClean="0"/>
              <a:t>Database Mirroring, Resource Governor, Clustering, Backup-and-Restore, Replication</a:t>
            </a:r>
          </a:p>
          <a:p>
            <a:pPr lvl="1"/>
            <a:r>
              <a:rPr lang="en-US" b="1" dirty="0" smtClean="0"/>
              <a:t>Change Data Capture </a:t>
            </a:r>
            <a:r>
              <a:rPr lang="en-US" dirty="0" smtClean="0"/>
              <a:t>&amp; </a:t>
            </a:r>
            <a:r>
              <a:rPr lang="en-US" b="1" dirty="0" smtClean="0"/>
              <a:t>Change Tracking</a:t>
            </a:r>
          </a:p>
          <a:p>
            <a:pPr lvl="2"/>
            <a:r>
              <a:rPr lang="en-US" dirty="0" smtClean="0"/>
              <a:t>Secured by the Repository data access patterns!</a:t>
            </a:r>
          </a:p>
          <a:p>
            <a:pPr lvl="1"/>
            <a:r>
              <a:rPr lang="en-US" b="1" dirty="0" smtClean="0"/>
              <a:t>Reporting</a:t>
            </a:r>
            <a:r>
              <a:rPr lang="en-US" dirty="0" smtClean="0"/>
              <a:t> Services and a myriad of other features</a:t>
            </a:r>
          </a:p>
          <a:p>
            <a:pPr lvl="1"/>
            <a:r>
              <a:rPr lang="en-US" sz="900" dirty="0" smtClean="0"/>
              <a:t>Policy-Based Management, Performance Data Collection (Data Collector), Data Compression, Resource Governor,  Transparent Data Encryption, External Key Management / Extensible Key Management, Data Auditing, Hot-Add CPUs and Hot-Add Memory, Streamlined Installation, Server Group Management, Upgrade Advisor, Partition Aligned Indexed Views, Backup Compression, Extended Events, Grouping Sets, MERGE Operator, LINQ, Change Data Capture,  Table-Valued Parameters, ADO.NET Entity Framework and the Entity Data Model, Synchronization Services for  ADO.NET, CLR Improvements, Conflict Detection in Peer-to-Peer Replication, Service Broker Priorities and Diagnostics, ADO.NET Data Services, Spatial data with  EOGRAPHY and GEOMETRY data types, Virtual Earth Integration, Sparse Columns, Filtered Indexes, Integrated Full-Text Search, FILESTREAM Data, Large User-Defined Types (UDTs), Large User-Defined Aggregates (UDAs), DATE / TIME Data Types, Improved XML Support, ORDPATH, Fixed Query Plan Guides (Plan Freezing), Star Join Query Optimization, Enterprise Reporting Engine, Report Builder Enhancements, Improving Rendering for Microsoft Office® Word and  Excel, Partitioned Table Parallelism, IIS Agnostic Report Deployments, Persistent Lookups, Analysis Services Query and </a:t>
            </a:r>
            <a:r>
              <a:rPr lang="en-US" sz="900" dirty="0" err="1" smtClean="0"/>
              <a:t>Writeback</a:t>
            </a:r>
            <a:r>
              <a:rPr lang="en-US" sz="900" dirty="0" smtClean="0"/>
              <a:t> Performance, Best Practice Design Alerts, Analysis Services Dimension Design, Analysis Services Time Series, Data Profiling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– SQL Derived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500990" cy="5057788"/>
          </a:xfrm>
        </p:spPr>
        <p:txBody>
          <a:bodyPr>
            <a:normAutofit/>
          </a:bodyPr>
          <a:lstStyle/>
          <a:p>
            <a:r>
              <a:rPr lang="en-US" dirty="0" smtClean="0"/>
              <a:t>A set of services for building applications based on “executable” data</a:t>
            </a:r>
          </a:p>
          <a:p>
            <a:endParaRPr lang="en-US" dirty="0" smtClean="0"/>
          </a:p>
          <a:p>
            <a:r>
              <a:rPr lang="en-US" b="1" dirty="0" smtClean="0"/>
              <a:t>Security</a:t>
            </a:r>
          </a:p>
          <a:p>
            <a:pPr lvl="1"/>
            <a:r>
              <a:rPr lang="en-US" dirty="0" smtClean="0"/>
              <a:t>Claims based Security</a:t>
            </a:r>
          </a:p>
          <a:p>
            <a:pPr lvl="1"/>
            <a:r>
              <a:rPr lang="en-US" dirty="0" smtClean="0"/>
              <a:t>Row-Level Data Entitlement (Security) via Folders</a:t>
            </a:r>
          </a:p>
          <a:p>
            <a:r>
              <a:rPr lang="en-US" b="1" dirty="0" smtClean="0"/>
              <a:t>Versioning</a:t>
            </a:r>
          </a:p>
          <a:p>
            <a:pPr lvl="1"/>
            <a:r>
              <a:rPr lang="en-US" dirty="0" smtClean="0"/>
              <a:t>Via Folders again, and in particular folder containment</a:t>
            </a:r>
          </a:p>
          <a:p>
            <a:r>
              <a:rPr lang="en-US" b="1" dirty="0" smtClean="0"/>
              <a:t>Lifetime Services</a:t>
            </a:r>
          </a:p>
          <a:p>
            <a:pPr lvl="1"/>
            <a:r>
              <a:rPr lang="en-US" dirty="0" smtClean="0"/>
              <a:t>Automatic, rule-based removal of old data</a:t>
            </a:r>
          </a:p>
          <a:p>
            <a:r>
              <a:rPr lang="en-US" b="1" dirty="0" smtClean="0"/>
              <a:t>Localization Support</a:t>
            </a:r>
          </a:p>
          <a:p>
            <a:pPr lvl="1"/>
            <a:r>
              <a:rPr lang="en-US" dirty="0" smtClean="0"/>
              <a:t>All strings and resources (icons, bitmaps, etc.) are </a:t>
            </a:r>
            <a:br>
              <a:rPr lang="en-US" dirty="0" smtClean="0"/>
            </a:br>
            <a:r>
              <a:rPr lang="en-US" dirty="0" smtClean="0"/>
              <a:t>managed in tables</a:t>
            </a:r>
          </a:p>
          <a:p>
            <a:pPr lvl="1"/>
            <a:r>
              <a:rPr lang="en-US" dirty="0" smtClean="0"/>
              <a:t>Users see the right text and resources for their Locale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– Oslo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33400" y="1571612"/>
            <a:ext cx="7848600" cy="505778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Users interact with the data via </a:t>
            </a:r>
            <a:r>
              <a:rPr lang="en-US" sz="2000" b="1" dirty="0" smtClean="0"/>
              <a:t>updatable views</a:t>
            </a:r>
          </a:p>
          <a:p>
            <a:endParaRPr lang="en-US" sz="2000" dirty="0" smtClean="0"/>
          </a:p>
          <a:p>
            <a:r>
              <a:rPr lang="en-US" sz="2000" dirty="0" smtClean="0"/>
              <a:t>Users &amp; apps can </a:t>
            </a:r>
            <a:r>
              <a:rPr lang="en-US" sz="2000" b="1" dirty="0" smtClean="0"/>
              <a:t>query</a:t>
            </a:r>
            <a:r>
              <a:rPr lang="en-US" sz="2000" dirty="0" smtClean="0"/>
              <a:t> using any data access mechanism</a:t>
            </a:r>
          </a:p>
          <a:p>
            <a:pPr lvl="1"/>
            <a:r>
              <a:rPr lang="en-US" sz="2000" dirty="0" smtClean="0"/>
              <a:t>ADO.NET, Entity Data Model (EDM), LINQ, ODBC, …</a:t>
            </a:r>
          </a:p>
          <a:p>
            <a:pPr lvl="1"/>
            <a:r>
              <a:rPr lang="en-US" sz="2000" dirty="0" smtClean="0"/>
              <a:t>From Microsoft and non-Microsoft platforms</a:t>
            </a:r>
          </a:p>
          <a:p>
            <a:endParaRPr lang="en-US" sz="2000" dirty="0" smtClean="0"/>
          </a:p>
          <a:p>
            <a:r>
              <a:rPr lang="en-US" sz="2000" dirty="0" smtClean="0"/>
              <a:t>Updatable views allow </a:t>
            </a:r>
            <a:r>
              <a:rPr lang="en-US" sz="2000" b="1" dirty="0" smtClean="0"/>
              <a:t>updating</a:t>
            </a:r>
            <a:r>
              <a:rPr lang="en-US" sz="2000" dirty="0" smtClean="0"/>
              <a:t> the Repository content</a:t>
            </a:r>
          </a:p>
          <a:p>
            <a:pPr lvl="1"/>
            <a:r>
              <a:rPr lang="en-US" sz="2000" dirty="0" smtClean="0"/>
              <a:t>Much more flexible and tool friendly than stored procedures</a:t>
            </a:r>
          </a:p>
          <a:p>
            <a:pPr lvl="1"/>
            <a:r>
              <a:rPr lang="en-US" sz="2000" dirty="0" smtClean="0"/>
              <a:t>Allows enforcing Security, and other features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Looking Into The Repository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“under the hood” look at the heart of “Oslo”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7896252" cy="50577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Repository is “just another SQL database”</a:t>
            </a:r>
          </a:p>
          <a:p>
            <a:endParaRPr lang="en-US" sz="2800" dirty="0" smtClean="0"/>
          </a:p>
          <a:p>
            <a:r>
              <a:rPr lang="en-US" sz="2800" dirty="0" smtClean="0"/>
              <a:t>However, it follows strict guidelines to enable it’s functionality</a:t>
            </a:r>
          </a:p>
          <a:p>
            <a:pPr lvl="1"/>
            <a:r>
              <a:rPr lang="en-US" sz="2400" dirty="0" smtClean="0"/>
              <a:t>They are well documented as part of the SDK</a:t>
            </a:r>
          </a:p>
          <a:p>
            <a:endParaRPr lang="en-US" sz="2800" dirty="0" smtClean="0"/>
          </a:p>
          <a:p>
            <a:r>
              <a:rPr lang="en-US" sz="2800" dirty="0" smtClean="0"/>
              <a:t>To use the Repository properly, you must learn &amp; follow these guidelines</a:t>
            </a:r>
          </a:p>
          <a:p>
            <a:pPr marL="742950" lvl="2" indent="-342900"/>
            <a:r>
              <a:rPr lang="en-US" sz="2400" dirty="0" smtClean="0"/>
              <a:t>“M” helps a lot!</a:t>
            </a:r>
          </a:p>
          <a:p>
            <a:pPr>
              <a:buNone/>
            </a:pPr>
            <a:endParaRPr lang="en-US" sz="2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of Caution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Centrally stores all the models</a:t>
            </a:r>
          </a:p>
          <a:p>
            <a:pPr lvl="1"/>
            <a:r>
              <a:rPr lang="en-US" sz="2400" dirty="0" smtClean="0"/>
              <a:t>Provides the ability to link across domains</a:t>
            </a:r>
          </a:p>
          <a:p>
            <a:pPr lvl="1"/>
            <a:endParaRPr lang="en-US" sz="1400" dirty="0" smtClean="0"/>
          </a:p>
          <a:p>
            <a:r>
              <a:rPr lang="en-US" sz="2400" dirty="0" smtClean="0"/>
              <a:t>Models can be creates, accessed and extended using any data access technology</a:t>
            </a:r>
          </a:p>
          <a:p>
            <a:endParaRPr lang="en-US" sz="1400" dirty="0" smtClean="0"/>
          </a:p>
          <a:p>
            <a:r>
              <a:rPr lang="en-US" sz="2400" dirty="0" smtClean="0"/>
              <a:t>Benefits from all of SQL Server’s abilities</a:t>
            </a:r>
          </a:p>
          <a:p>
            <a:pPr lvl="0"/>
            <a:endParaRPr lang="en-US" sz="1400" dirty="0" smtClean="0">
              <a:solidFill>
                <a:prstClr val="white"/>
              </a:solidFill>
            </a:endParaRPr>
          </a:p>
          <a:p>
            <a:r>
              <a:rPr lang="en-US" sz="2400" dirty="0" smtClean="0"/>
              <a:t>Adds Security, Versioning, Lifetime Services, and Localization Support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 – 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 What’s “Modeling” Anyway?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 do we really need it?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“Quadrant”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609600" y="1571612"/>
            <a:ext cx="4114800" cy="505778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new visual editor for viewing and editing data</a:t>
            </a:r>
          </a:p>
          <a:p>
            <a:pPr lvl="1"/>
            <a:r>
              <a:rPr lang="en-US" sz="2400" dirty="0" smtClean="0"/>
              <a:t>Highly customizable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In V1, targeting </a:t>
            </a:r>
            <a:r>
              <a:rPr lang="en-US" sz="2400" dirty="0" err="1" smtClean="0"/>
              <a:t>devs</a:t>
            </a:r>
            <a:endParaRPr lang="en-US" sz="2400" dirty="0" smtClean="0"/>
          </a:p>
          <a:p>
            <a:pPr lvl="1"/>
            <a:endParaRPr lang="en-US" sz="2400" dirty="0" smtClean="0"/>
          </a:p>
          <a:p>
            <a:r>
              <a:rPr lang="en-US" sz="2400" dirty="0" smtClean="0"/>
              <a:t>Currently unavailable to the public other than on the PDC VPC</a:t>
            </a:r>
          </a:p>
          <a:p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“Quadrant”</a:t>
            </a:r>
            <a:endParaRPr lang="en-US" dirty="0"/>
          </a:p>
        </p:txBody>
      </p:sp>
      <p:pic>
        <p:nvPicPr>
          <p:cNvPr id="5" name="Picture 1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752600"/>
            <a:ext cx="410355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“M”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A new family of text-based data modeling languages</a:t>
            </a:r>
          </a:p>
          <a:p>
            <a:endParaRPr lang="en-US" sz="2000" dirty="0" smtClean="0"/>
          </a:p>
          <a:p>
            <a:r>
              <a:rPr lang="en-US" sz="2000" dirty="0" smtClean="0"/>
              <a:t>Designed to describe data, regardless of where it’s stored or how it’s accessed</a:t>
            </a:r>
          </a:p>
          <a:p>
            <a:pPr lvl="1"/>
            <a:r>
              <a:rPr lang="en-US" sz="2000" dirty="0" smtClean="0"/>
              <a:t>The “Oslo” Repository</a:t>
            </a:r>
          </a:p>
          <a:p>
            <a:pPr lvl="1"/>
            <a:r>
              <a:rPr lang="en-US" sz="2000" dirty="0" smtClean="0"/>
              <a:t>Any SQL database</a:t>
            </a:r>
          </a:p>
          <a:p>
            <a:pPr lvl="1"/>
            <a:r>
              <a:rPr lang="en-US" sz="2000" dirty="0" smtClean="0"/>
              <a:t>Interpreted models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M lets us</a:t>
            </a:r>
          </a:p>
          <a:p>
            <a:pPr lvl="1"/>
            <a:r>
              <a:rPr lang="en-US" sz="2000" dirty="0" smtClean="0"/>
              <a:t>Defines data types</a:t>
            </a:r>
          </a:p>
          <a:p>
            <a:pPr lvl="1"/>
            <a:r>
              <a:rPr lang="en-US" sz="2000" dirty="0" smtClean="0"/>
              <a:t>Describes data instances</a:t>
            </a:r>
          </a:p>
          <a:p>
            <a:pPr lvl="1"/>
            <a:r>
              <a:rPr lang="en-US" sz="2000" dirty="0" smtClean="0"/>
              <a:t>Describes DSLs that transform “plain text” to</a:t>
            </a:r>
            <a:br>
              <a:rPr lang="en-US" sz="2000" dirty="0" smtClean="0"/>
            </a:br>
            <a:r>
              <a:rPr lang="en-US" sz="2000" dirty="0" smtClean="0"/>
              <a:t>data instances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“M”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Using 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Defining Data Structures and Content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4919008"/>
            <a:ext cx="7772400" cy="163121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What We saw: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</a:t>
            </a:r>
            <a:r>
              <a:rPr lang="en-US" sz="2000" b="1" u="sng" dirty="0" smtClean="0">
                <a:solidFill>
                  <a:schemeClr val="bg1"/>
                </a:solidFill>
              </a:rPr>
              <a:t>Types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</a:t>
            </a:r>
            <a:r>
              <a:rPr lang="en-US" sz="2000" b="1" u="sng" dirty="0" smtClean="0">
                <a:solidFill>
                  <a:schemeClr val="bg1"/>
                </a:solidFill>
              </a:rPr>
              <a:t>Extents</a:t>
            </a:r>
            <a:r>
              <a:rPr lang="en-US" sz="2000" dirty="0" smtClean="0">
                <a:solidFill>
                  <a:schemeClr val="bg1"/>
                </a:solidFill>
              </a:rPr>
              <a:t> (containers)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Constraints</a:t>
            </a:r>
            <a:r>
              <a:rPr lang="en-US" sz="2000" dirty="0" smtClean="0">
                <a:solidFill>
                  <a:schemeClr val="bg1"/>
                </a:solidFill>
              </a:rPr>
              <a:t> &amp; </a:t>
            </a:r>
            <a:r>
              <a:rPr lang="en-US" sz="2000" b="1" u="sng" dirty="0" smtClean="0">
                <a:solidFill>
                  <a:schemeClr val="bg1"/>
                </a:solidFill>
              </a:rPr>
              <a:t>computed values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Projection</a:t>
            </a:r>
            <a:r>
              <a:rPr lang="en-US" sz="2000" dirty="0" smtClean="0">
                <a:solidFill>
                  <a:schemeClr val="bg1"/>
                </a:solidFill>
              </a:rPr>
              <a:t> to T-SQL, Repository SQL, and Abstract Syntax Trees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900738" cy="868362"/>
          </a:xfrm>
        </p:spPr>
        <p:txBody>
          <a:bodyPr/>
          <a:lstStyle/>
          <a:p>
            <a:r>
              <a:rPr lang="en-US" dirty="0" smtClean="0"/>
              <a:t>The “M” Tool Chain (1)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868386" y="1905000"/>
            <a:ext cx="1322614" cy="109537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Compiler</a:t>
            </a:r>
            <a:endParaRPr lang="en-US" i="1" dirty="0" smtClean="0"/>
          </a:p>
        </p:txBody>
      </p:sp>
      <p:sp>
        <p:nvSpPr>
          <p:cNvPr id="14" name="Folded Corner 13"/>
          <p:cNvSpPr/>
          <p:nvPr/>
        </p:nvSpPr>
        <p:spPr>
          <a:xfrm>
            <a:off x="2819400" y="3733800"/>
            <a:ext cx="1469571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>
                <a:solidFill>
                  <a:schemeClr val="dk1"/>
                </a:solidFill>
              </a:rPr>
              <a:t>Model.mx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4876800" y="5257800"/>
            <a:ext cx="1600200" cy="1336676"/>
          </a:xfrm>
          <a:prstGeom prst="flowChartMagneticDis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/>
              <a:t>SQL </a:t>
            </a:r>
            <a:r>
              <a:rPr lang="en-US" sz="1600" b="1" dirty="0" smtClean="0"/>
              <a:t>(Repository)</a:t>
            </a:r>
            <a:endParaRPr lang="en-US" b="1" dirty="0" smtClean="0"/>
          </a:p>
        </p:txBody>
      </p:sp>
      <p:sp>
        <p:nvSpPr>
          <p:cNvPr id="16" name="Folded Corner 15"/>
          <p:cNvSpPr/>
          <p:nvPr/>
        </p:nvSpPr>
        <p:spPr>
          <a:xfrm>
            <a:off x="914400" y="1981201"/>
            <a:ext cx="1242651" cy="9144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/>
              <a:t>Model.m</a:t>
            </a:r>
            <a:endParaRPr 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5029200" y="3657600"/>
            <a:ext cx="1325880" cy="11704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MX.Exe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Loader</a:t>
            </a:r>
            <a:endParaRPr lang="en-US" i="1" dirty="0" smtClean="0"/>
          </a:p>
        </p:txBody>
      </p:sp>
      <p:sp>
        <p:nvSpPr>
          <p:cNvPr id="58" name="Right Arrow 57"/>
          <p:cNvSpPr/>
          <p:nvPr/>
        </p:nvSpPr>
        <p:spPr>
          <a:xfrm>
            <a:off x="2057400" y="21336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>
            <a:off x="4191000" y="39624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Down Arrow 59"/>
          <p:cNvSpPr/>
          <p:nvPr/>
        </p:nvSpPr>
        <p:spPr>
          <a:xfrm>
            <a:off x="3352800" y="2971800"/>
            <a:ext cx="457200" cy="9906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Down Arrow 60"/>
          <p:cNvSpPr/>
          <p:nvPr/>
        </p:nvSpPr>
        <p:spPr>
          <a:xfrm>
            <a:off x="5486400" y="4572000"/>
            <a:ext cx="457200" cy="9906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0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Demo: Creating a DSL with 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Defining and using a Domain Specific Language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4919008"/>
            <a:ext cx="7772400" cy="163121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What We saw: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bg1"/>
                </a:solidFill>
              </a:rPr>
              <a:t>Defining a </a:t>
            </a:r>
            <a:r>
              <a:rPr lang="en-US" sz="2000" b="1" u="sng" dirty="0" smtClean="0">
                <a:solidFill>
                  <a:schemeClr val="bg1"/>
                </a:solidFill>
              </a:rPr>
              <a:t>DSL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Writing “code”</a:t>
            </a:r>
            <a:r>
              <a:rPr lang="en-US" sz="2000" dirty="0" smtClean="0">
                <a:solidFill>
                  <a:schemeClr val="bg1"/>
                </a:solidFill>
              </a:rPr>
              <a:t> using the DSL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chemeClr val="bg1"/>
                </a:solidFill>
              </a:rPr>
              <a:t>Translation to data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i="1" dirty="0" smtClean="0">
                <a:solidFill>
                  <a:schemeClr val="bg1"/>
                </a:solidFill>
              </a:rPr>
              <a:t>Tomorrow: Accessing the AST directly via </a:t>
            </a:r>
            <a:r>
              <a:rPr lang="en-US" sz="2000" b="1" i="1" u="sng" dirty="0" smtClean="0">
                <a:solidFill>
                  <a:schemeClr val="bg1"/>
                </a:solidFill>
              </a:rPr>
              <a:t>APIs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>
          <a:xfrm>
            <a:off x="228600" y="5257800"/>
            <a:ext cx="4572000" cy="1477328"/>
          </a:xfrm>
          <a:prstGeom prst="rect">
            <a:avLst/>
          </a:prstGeom>
          <a:solidFill>
            <a:srgbClr val="1B1B1B">
              <a:alpha val="56000"/>
            </a:srgbClr>
          </a:solidFill>
          <a:ln w="28575">
            <a:solidFill>
              <a:srgbClr val="FFC000"/>
            </a:solidFill>
          </a:ln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As of Feb 12 2009, M has a single compiler (M.exe), single MSBUILD task, and a single image format (*.</a:t>
            </a:r>
            <a:r>
              <a:rPr lang="en-US" dirty="0" err="1" smtClean="0">
                <a:solidFill>
                  <a:schemeClr val="bg1"/>
                </a:solidFill>
              </a:rPr>
              <a:t>mx</a:t>
            </a:r>
            <a:r>
              <a:rPr lang="en-US" dirty="0" smtClean="0">
                <a:solidFill>
                  <a:schemeClr val="bg1"/>
                </a:solidFill>
              </a:rPr>
              <a:t>).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Microsoft’s goal is to unify the “M” dialects and have a single M language by PDC 09.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 rot="7415488">
            <a:off x="530745" y="3649493"/>
            <a:ext cx="3446029" cy="304800"/>
          </a:xfrm>
          <a:prstGeom prst="right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900738" cy="868362"/>
          </a:xfrm>
        </p:spPr>
        <p:txBody>
          <a:bodyPr/>
          <a:lstStyle/>
          <a:p>
            <a:r>
              <a:rPr lang="en-US" dirty="0" smtClean="0"/>
              <a:t>The “M” Tool Chain (2)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124200" y="1524000"/>
            <a:ext cx="1322614" cy="117157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MG.Exe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Grammar Compiler</a:t>
            </a:r>
            <a:endParaRPr lang="en-US" i="1" dirty="0" smtClean="0"/>
          </a:p>
        </p:txBody>
      </p:sp>
      <p:sp>
        <p:nvSpPr>
          <p:cNvPr id="14" name="Folded Corner 13"/>
          <p:cNvSpPr/>
          <p:nvPr/>
        </p:nvSpPr>
        <p:spPr>
          <a:xfrm>
            <a:off x="3148694" y="2971800"/>
            <a:ext cx="2057400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Language.mgx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6400800" y="5257800"/>
            <a:ext cx="1600200" cy="1283910"/>
          </a:xfrm>
          <a:prstGeom prst="flowChartMagneticDisk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16" name="Folded Corner 15"/>
          <p:cNvSpPr/>
          <p:nvPr/>
        </p:nvSpPr>
        <p:spPr>
          <a:xfrm>
            <a:off x="609600" y="1676400"/>
            <a:ext cx="1857108" cy="9906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Language.mg</a:t>
            </a:r>
          </a:p>
        </p:txBody>
      </p:sp>
      <p:sp>
        <p:nvSpPr>
          <p:cNvPr id="21" name="Folded Corner 20"/>
          <p:cNvSpPr/>
          <p:nvPr/>
        </p:nvSpPr>
        <p:spPr>
          <a:xfrm>
            <a:off x="3148694" y="4114800"/>
            <a:ext cx="2057400" cy="7620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 smtClean="0">
                <a:solidFill>
                  <a:schemeClr val="dk1"/>
                </a:solidFill>
              </a:rPr>
              <a:t>Program.MyDsl</a:t>
            </a:r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39494" y="3200400"/>
            <a:ext cx="1728106" cy="1676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err="1" smtClean="0"/>
              <a:t>MGX.Exe</a:t>
            </a:r>
            <a:endParaRPr lang="en-US" b="1" dirty="0" smtClean="0"/>
          </a:p>
          <a:p>
            <a:pPr algn="ctr">
              <a:defRPr/>
            </a:pPr>
            <a:r>
              <a:rPr lang="en-US" sz="1400" i="1" dirty="0" smtClean="0"/>
              <a:t>Loader</a:t>
            </a:r>
            <a:endParaRPr lang="en-US" i="1" dirty="0" smtClean="0"/>
          </a:p>
        </p:txBody>
      </p:sp>
      <p:sp>
        <p:nvSpPr>
          <p:cNvPr id="24" name="Folded Corner 23"/>
          <p:cNvSpPr/>
          <p:nvPr/>
        </p:nvSpPr>
        <p:spPr>
          <a:xfrm>
            <a:off x="7873094" y="4038601"/>
            <a:ext cx="966106" cy="1143000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>
              <a:solidFill>
                <a:schemeClr val="dk1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XAML</a:t>
            </a:r>
          </a:p>
        </p:txBody>
      </p:sp>
      <p:sp>
        <p:nvSpPr>
          <p:cNvPr id="26" name="Folded Corner 25"/>
          <p:cNvSpPr/>
          <p:nvPr/>
        </p:nvSpPr>
        <p:spPr>
          <a:xfrm>
            <a:off x="7873094" y="2819400"/>
            <a:ext cx="966106" cy="1055541"/>
          </a:xfrm>
          <a:prstGeom prst="foldedCorner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dk1"/>
                </a:solidFill>
              </a:rPr>
              <a:t>M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2286000" y="1828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>
            <a:off x="7239000" y="3352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Arrow 48"/>
          <p:cNvSpPr/>
          <p:nvPr/>
        </p:nvSpPr>
        <p:spPr>
          <a:xfrm>
            <a:off x="7239000" y="4114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own Arrow 49"/>
          <p:cNvSpPr/>
          <p:nvPr/>
        </p:nvSpPr>
        <p:spPr>
          <a:xfrm>
            <a:off x="3505200" y="2514600"/>
            <a:ext cx="457200" cy="762000"/>
          </a:xfrm>
          <a:prstGeom prst="down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>
            <a:off x="5053694" y="34290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Arrow 51"/>
          <p:cNvSpPr/>
          <p:nvPr/>
        </p:nvSpPr>
        <p:spPr>
          <a:xfrm>
            <a:off x="5053694" y="4114800"/>
            <a:ext cx="990600" cy="457200"/>
          </a:xfrm>
          <a:prstGeom prst="rightArrow">
            <a:avLst/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own Arrow 52"/>
          <p:cNvSpPr/>
          <p:nvPr/>
        </p:nvSpPr>
        <p:spPr>
          <a:xfrm>
            <a:off x="6705600" y="4800600"/>
            <a:ext cx="457200" cy="609600"/>
          </a:xfrm>
          <a:prstGeom prst="down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  <p:sp>
        <p:nvSpPr>
          <p:cNvPr id="55" name="Folded Corner 54"/>
          <p:cNvSpPr/>
          <p:nvPr/>
        </p:nvSpPr>
        <p:spPr>
          <a:xfrm>
            <a:off x="5257800" y="5257800"/>
            <a:ext cx="966106" cy="771346"/>
          </a:xfrm>
          <a:prstGeom prst="foldedCorner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XML</a:t>
            </a:r>
          </a:p>
        </p:txBody>
      </p:sp>
      <p:sp>
        <p:nvSpPr>
          <p:cNvPr id="56" name="Down Arrow 55"/>
          <p:cNvSpPr/>
          <p:nvPr/>
        </p:nvSpPr>
        <p:spPr>
          <a:xfrm>
            <a:off x="5715000" y="4800600"/>
            <a:ext cx="457200" cy="609600"/>
          </a:xfrm>
          <a:prstGeom prst="downArrow">
            <a:avLst/>
          </a:prstGeom>
          <a:solidFill>
            <a:srgbClr val="1B1B1B">
              <a:alpha val="6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7" grpId="0" animBg="1"/>
      <p:bldP spid="13" grpId="0" animBg="1"/>
      <p:bldP spid="14" grpId="0" animBg="1"/>
      <p:bldP spid="16" grpId="0" animBg="1"/>
      <p:bldP spid="21" grpId="0" animBg="1"/>
      <p:bldP spid="22" grpId="0" animBg="1"/>
      <p:bldP spid="24" grpId="0" animBg="1"/>
      <p:bldP spid="26" grpId="0" animBg="1"/>
      <p:bldP spid="2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609600" y="38100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W</a:t>
            </a:r>
            <a:endParaRPr lang="en-US" b="1" dirty="0"/>
          </a:p>
        </p:txBody>
      </p:sp>
      <p:sp>
        <p:nvSpPr>
          <p:cNvPr id="35" name="Right Arrow 34"/>
          <p:cNvSpPr/>
          <p:nvPr/>
        </p:nvSpPr>
        <p:spPr>
          <a:xfrm rot="6415215">
            <a:off x="1020276" y="3543904"/>
            <a:ext cx="64538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67400" y="36576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5867400" y="49530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</a:t>
            </a:r>
          </a:p>
          <a:p>
            <a:pPr algn="ctr"/>
            <a:r>
              <a:rPr lang="en-US" b="1" dirty="0" smtClean="0"/>
              <a:t>Y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5867400" y="2362200"/>
            <a:ext cx="1143000" cy="914400"/>
          </a:xfrm>
          <a:prstGeom prst="rect">
            <a:avLst/>
          </a:prstGeom>
          <a:solidFill>
            <a:srgbClr val="33CC3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Runtime X</a:t>
            </a:r>
            <a:endParaRPr lang="en-US" b="1" dirty="0"/>
          </a:p>
        </p:txBody>
      </p:sp>
      <p:sp>
        <p:nvSpPr>
          <p:cNvPr id="7" name="Flowchart: Magnetic Disk 6"/>
          <p:cNvSpPr/>
          <p:nvPr/>
        </p:nvSpPr>
        <p:spPr>
          <a:xfrm>
            <a:off x="2590800" y="2667000"/>
            <a:ext cx="2057400" cy="2362200"/>
          </a:xfrm>
          <a:prstGeom prst="flowChartMagneticDisk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endParaRPr lang="en-US" sz="1050" dirty="0" smtClean="0"/>
          </a:p>
          <a:p>
            <a:pPr algn="ctr"/>
            <a:r>
              <a:rPr lang="en-US" b="1" dirty="0" smtClean="0"/>
              <a:t>Repository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981200" y="1752600"/>
            <a:ext cx="1066800" cy="381000"/>
          </a:xfrm>
          <a:prstGeom prst="rect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“M”</a:t>
            </a:r>
            <a:endParaRPr lang="en-US" b="1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it All Together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114800" y="1752600"/>
            <a:ext cx="1600200" cy="381000"/>
          </a:xfrm>
          <a:prstGeom prst="rect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“Quadrant”</a:t>
            </a:r>
          </a:p>
        </p:txBody>
      </p:sp>
      <p:sp>
        <p:nvSpPr>
          <p:cNvPr id="28" name="Right Arrow 27"/>
          <p:cNvSpPr/>
          <p:nvPr/>
        </p:nvSpPr>
        <p:spPr>
          <a:xfrm rot="1579264">
            <a:off x="3694689" y="3445678"/>
            <a:ext cx="2385415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1469991" flipV="1">
            <a:off x="3880799" y="4685594"/>
            <a:ext cx="216440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>
            <a:off x="4114800" y="2895600"/>
            <a:ext cx="182880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lowchart: Document 58"/>
          <p:cNvSpPr/>
          <p:nvPr/>
        </p:nvSpPr>
        <p:spPr>
          <a:xfrm>
            <a:off x="3200400" y="30480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58" name="Flowchart: Document 57"/>
          <p:cNvSpPr/>
          <p:nvPr/>
        </p:nvSpPr>
        <p:spPr>
          <a:xfrm>
            <a:off x="33528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57" name="Flowchart: Document 56"/>
          <p:cNvSpPr/>
          <p:nvPr/>
        </p:nvSpPr>
        <p:spPr>
          <a:xfrm>
            <a:off x="29718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12" name="Flowchart: Document 11"/>
          <p:cNvSpPr/>
          <p:nvPr/>
        </p:nvSpPr>
        <p:spPr>
          <a:xfrm>
            <a:off x="3200400" y="27432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 </a:t>
            </a:r>
            <a:endParaRPr lang="en-US" sz="1400" dirty="0"/>
          </a:p>
        </p:txBody>
      </p:sp>
      <p:sp>
        <p:nvSpPr>
          <p:cNvPr id="20" name="Left-Right Arrow 19"/>
          <p:cNvSpPr/>
          <p:nvPr/>
        </p:nvSpPr>
        <p:spPr>
          <a:xfrm rot="7659525">
            <a:off x="3807712" y="2341947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-Right Arrow 20"/>
          <p:cNvSpPr/>
          <p:nvPr/>
        </p:nvSpPr>
        <p:spPr>
          <a:xfrm rot="13940475" flipH="1">
            <a:off x="2473857" y="2351316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Document 16"/>
          <p:cNvSpPr/>
          <p:nvPr/>
        </p:nvSpPr>
        <p:spPr>
          <a:xfrm>
            <a:off x="3200400" y="41910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#1</a:t>
            </a:r>
            <a:endParaRPr lang="en-US" sz="1200" dirty="0"/>
          </a:p>
        </p:txBody>
      </p:sp>
      <p:sp>
        <p:nvSpPr>
          <p:cNvPr id="31" name="Rectangular Callout 30"/>
          <p:cNvSpPr/>
          <p:nvPr/>
        </p:nvSpPr>
        <p:spPr>
          <a:xfrm>
            <a:off x="3962400" y="5410200"/>
            <a:ext cx="1524000" cy="914400"/>
          </a:xfrm>
          <a:prstGeom prst="wedgeRectCallout">
            <a:avLst>
              <a:gd name="adj1" fmla="val 32650"/>
              <a:gd name="adj2" fmla="val -303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Access Technology</a:t>
            </a:r>
            <a:endParaRPr lang="en-US" dirty="0"/>
          </a:p>
        </p:txBody>
      </p:sp>
      <p:sp>
        <p:nvSpPr>
          <p:cNvPr id="32" name="Flowchart: Document 31"/>
          <p:cNvSpPr/>
          <p:nvPr/>
        </p:nvSpPr>
        <p:spPr>
          <a:xfrm>
            <a:off x="1143000" y="2895600"/>
            <a:ext cx="914400" cy="609600"/>
          </a:xfrm>
          <a:prstGeom prst="flowChartDocument">
            <a:avLst/>
          </a:prstGeom>
          <a:solidFill>
            <a:srgbClr val="CC00C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My Model</a:t>
            </a:r>
            <a:endParaRPr lang="en-US" sz="1400" dirty="0"/>
          </a:p>
        </p:txBody>
      </p:sp>
      <p:sp>
        <p:nvSpPr>
          <p:cNvPr id="33" name="Left-Right Arrow 32"/>
          <p:cNvSpPr/>
          <p:nvPr/>
        </p:nvSpPr>
        <p:spPr>
          <a:xfrm rot="18665317" flipH="1">
            <a:off x="1498805" y="2361197"/>
            <a:ext cx="984752" cy="38100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ular Callout 35"/>
          <p:cNvSpPr/>
          <p:nvPr/>
        </p:nvSpPr>
        <p:spPr>
          <a:xfrm>
            <a:off x="2057400" y="5410200"/>
            <a:ext cx="1371600" cy="914400"/>
          </a:xfrm>
          <a:prstGeom prst="wedgeRectCallout">
            <a:avLst>
              <a:gd name="adj1" fmla="val -100519"/>
              <a:gd name="adj2" fmla="val -237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SDK Class Libraries</a:t>
            </a:r>
          </a:p>
        </p:txBody>
      </p:sp>
      <p:sp>
        <p:nvSpPr>
          <p:cNvPr id="56" name="Right Arrow 55"/>
          <p:cNvSpPr/>
          <p:nvPr/>
        </p:nvSpPr>
        <p:spPr>
          <a:xfrm rot="21363038">
            <a:off x="3591689" y="4033104"/>
            <a:ext cx="2385415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lowchart: Document 36"/>
          <p:cNvSpPr/>
          <p:nvPr/>
        </p:nvSpPr>
        <p:spPr>
          <a:xfrm>
            <a:off x="3581400" y="40386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#2</a:t>
            </a:r>
            <a:endParaRPr lang="en-US" sz="1200" dirty="0"/>
          </a:p>
        </p:txBody>
      </p:sp>
      <p:sp>
        <p:nvSpPr>
          <p:cNvPr id="38" name="Flowchart: Document 37"/>
          <p:cNvSpPr/>
          <p:nvPr/>
        </p:nvSpPr>
        <p:spPr>
          <a:xfrm>
            <a:off x="2743200" y="4191000"/>
            <a:ext cx="914400" cy="6096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Base Model #N</a:t>
            </a:r>
            <a:endParaRPr lang="en-US" sz="1200" dirty="0"/>
          </a:p>
        </p:txBody>
      </p:sp>
      <p:sp>
        <p:nvSpPr>
          <p:cNvPr id="39" name="Flowchart: Document 38"/>
          <p:cNvSpPr/>
          <p:nvPr/>
        </p:nvSpPr>
        <p:spPr>
          <a:xfrm>
            <a:off x="3352800" y="43434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#1</a:t>
            </a:r>
            <a:endParaRPr lang="en-US" sz="1200" dirty="0"/>
          </a:p>
        </p:txBody>
      </p:sp>
      <p:sp>
        <p:nvSpPr>
          <p:cNvPr id="53" name="Flowchart: Document 52"/>
          <p:cNvSpPr/>
          <p:nvPr/>
        </p:nvSpPr>
        <p:spPr>
          <a:xfrm>
            <a:off x="3505200" y="41910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#2</a:t>
            </a:r>
            <a:endParaRPr lang="en-US" sz="1200" dirty="0"/>
          </a:p>
        </p:txBody>
      </p:sp>
      <p:sp>
        <p:nvSpPr>
          <p:cNvPr id="40" name="Flowchart: Document 39"/>
          <p:cNvSpPr/>
          <p:nvPr/>
        </p:nvSpPr>
        <p:spPr>
          <a:xfrm>
            <a:off x="3124200" y="3962400"/>
            <a:ext cx="914400" cy="609600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ISV Model #N</a:t>
            </a:r>
            <a:endParaRPr lang="en-US" sz="1200" dirty="0"/>
          </a:p>
        </p:txBody>
      </p:sp>
      <p:sp>
        <p:nvSpPr>
          <p:cNvPr id="41" name="Flowchart: Document 40"/>
          <p:cNvSpPr/>
          <p:nvPr/>
        </p:nvSpPr>
        <p:spPr>
          <a:xfrm>
            <a:off x="3352800" y="41148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#1</a:t>
            </a:r>
            <a:endParaRPr lang="en-US" sz="1200" dirty="0"/>
          </a:p>
        </p:txBody>
      </p:sp>
      <p:sp>
        <p:nvSpPr>
          <p:cNvPr id="54" name="Flowchart: Document 53"/>
          <p:cNvSpPr/>
          <p:nvPr/>
        </p:nvSpPr>
        <p:spPr>
          <a:xfrm>
            <a:off x="2819400" y="40386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#2</a:t>
            </a:r>
            <a:endParaRPr lang="en-US" sz="1200" dirty="0"/>
          </a:p>
        </p:txBody>
      </p:sp>
      <p:sp>
        <p:nvSpPr>
          <p:cNvPr id="55" name="Flowchart: Document 54"/>
          <p:cNvSpPr/>
          <p:nvPr/>
        </p:nvSpPr>
        <p:spPr>
          <a:xfrm>
            <a:off x="3048000" y="4343400"/>
            <a:ext cx="914400" cy="609600"/>
          </a:xfrm>
          <a:prstGeom prst="flowChartDocumen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Enterprise Model #N</a:t>
            </a:r>
            <a:endParaRPr lang="en-US" sz="1200" dirty="0"/>
          </a:p>
        </p:txBody>
      </p:sp>
      <p:grpSp>
        <p:nvGrpSpPr>
          <p:cNvPr id="42" name="Group 138"/>
          <p:cNvGrpSpPr/>
          <p:nvPr/>
        </p:nvGrpSpPr>
        <p:grpSpPr>
          <a:xfrm>
            <a:off x="7162800" y="2743200"/>
            <a:ext cx="1790700" cy="2590800"/>
            <a:chOff x="6667501" y="2286000"/>
            <a:chExt cx="1790700" cy="2590800"/>
          </a:xfrm>
        </p:grpSpPr>
        <p:sp>
          <p:nvSpPr>
            <p:cNvPr id="43" name="Round Same Side Corner Rectangle 42"/>
            <p:cNvSpPr/>
            <p:nvPr/>
          </p:nvSpPr>
          <p:spPr bwMode="auto">
            <a:xfrm>
              <a:off x="6743700" y="2286000"/>
              <a:ext cx="1714500" cy="2590800"/>
            </a:xfrm>
            <a:prstGeom prst="round2SameRect">
              <a:avLst>
                <a:gd name="adj1" fmla="val 6090"/>
                <a:gd name="adj2" fmla="val 0"/>
              </a:avLst>
            </a:prstGeom>
            <a:solidFill>
              <a:srgbClr val="33CC33"/>
            </a:solidFill>
            <a:ln w="28575" cap="flat" cmpd="sng" algn="ctr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67501" y="2362200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rbel" pitchFamily="34" charset="0"/>
                </a:rPr>
                <a:t>RUNTIMES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rbel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6743700" y="27432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“Dublin”</a:t>
              </a: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6743700" y="30480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ASP.NET</a:t>
              </a: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6743700" y="33528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WF</a:t>
              </a: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6743700" y="36576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WCF</a:t>
              </a: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6743700" y="39624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Corbel" pitchFamily="34" charset="0"/>
                  <a:ea typeface="+mn-ea"/>
                  <a:cs typeface="+mn-cs"/>
                </a:rPr>
                <a:t>SQL/EDM</a:t>
              </a: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6743700" y="42672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defTabSz="91409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i="1" kern="0" dirty="0" smtClean="0">
                  <a:solidFill>
                    <a:srgbClr val="FFFFFF">
                      <a:lumMod val="75000"/>
                    </a:srgbClr>
                  </a:solidFill>
                  <a:latin typeface="Corbel" pitchFamily="34" charset="0"/>
                </a:rPr>
                <a:t>Other ISV Runtimes</a:t>
              </a: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6743700" y="4572000"/>
              <a:ext cx="1714500" cy="304800"/>
            </a:xfrm>
            <a:prstGeom prst="rect">
              <a:avLst/>
            </a:prstGeom>
            <a:solidFill>
              <a:srgbClr val="000000">
                <a:lumMod val="85000"/>
                <a:lumOff val="15000"/>
              </a:srgbClr>
            </a:solidFill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i="1" kern="0" dirty="0" smtClean="0">
                  <a:solidFill>
                    <a:srgbClr val="FFFFFF">
                      <a:lumMod val="75000"/>
                    </a:srgbClr>
                  </a:solidFill>
                  <a:latin typeface="Corbel" pitchFamily="34" charset="0"/>
                </a:rPr>
                <a:t>[Your Runtime]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8" grpId="0" animBg="1"/>
      <p:bldP spid="14" grpId="0" animBg="1"/>
      <p:bldP spid="7" grpId="0" animBg="1"/>
      <p:bldP spid="10" grpId="0" animBg="1"/>
      <p:bldP spid="9" grpId="0" animBg="1"/>
      <p:bldP spid="28" grpId="0" animBg="1"/>
      <p:bldP spid="27" grpId="0" animBg="1"/>
      <p:bldP spid="26" grpId="0" animBg="1"/>
      <p:bldP spid="59" grpId="1" animBg="1"/>
      <p:bldP spid="58" grpId="1" animBg="1"/>
      <p:bldP spid="57" grpId="1" animBg="1"/>
      <p:bldP spid="12" grpId="0" animBg="1"/>
      <p:bldP spid="20" grpId="0" animBg="1"/>
      <p:bldP spid="21" grpId="0" animBg="1"/>
      <p:bldP spid="17" grpId="0" animBg="1"/>
      <p:bldP spid="31" grpId="0" animBg="1"/>
      <p:bldP spid="31" grpId="1" animBg="1"/>
      <p:bldP spid="32" grpId="0" animBg="1"/>
      <p:bldP spid="33" grpId="0" animBg="1"/>
      <p:bldP spid="36" grpId="0" animBg="1"/>
      <p:bldP spid="36" grpId="1" animBg="1"/>
      <p:bldP spid="56" grpId="0" animBg="1"/>
      <p:bldP spid="37" grpId="0" animBg="1"/>
      <p:bldP spid="38" grpId="0" animBg="1"/>
      <p:bldP spid="39" grpId="0" animBg="1"/>
      <p:bldP spid="53" grpId="0" animBg="1"/>
      <p:bldP spid="40" grpId="0" animBg="1"/>
      <p:bldP spid="41" grpId="0" animBg="1"/>
      <p:bldP spid="54" grpId="0" animBg="1"/>
      <p:bldP spid="5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900738" cy="868362"/>
          </a:xfrm>
        </p:spPr>
        <p:txBody>
          <a:bodyPr/>
          <a:lstStyle/>
          <a:p>
            <a:r>
              <a:rPr lang="en-US" dirty="0" smtClean="0"/>
              <a:t>Upcoming Domains</a:t>
            </a:r>
            <a:endParaRPr lang="en-US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6848475" y="1633728"/>
            <a:ext cx="2286000" cy="3810000"/>
          </a:xfrm>
          <a:prstGeom prst="rect">
            <a:avLst/>
          </a:prstGeom>
          <a:solidFill>
            <a:srgbClr val="00B050">
              <a:alpha val="55000"/>
            </a:srgbClr>
          </a:solidFill>
          <a:ln w="635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 smtClean="0">
              <a:solidFill>
                <a:srgbClr val="FFFFFF">
                  <a:lumMod val="75000"/>
                </a:srgbClr>
              </a:solidFill>
              <a:latin typeface="Corbel" pitchFamily="34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2275959" y="1633728"/>
            <a:ext cx="2286000" cy="3810000"/>
          </a:xfrm>
          <a:prstGeom prst="rect">
            <a:avLst/>
          </a:prstGeom>
          <a:solidFill>
            <a:srgbClr val="00B050">
              <a:alpha val="55000"/>
            </a:srgbClr>
          </a:solidFill>
          <a:ln w="635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 smtClean="0">
              <a:solidFill>
                <a:srgbClr val="FFFFFF">
                  <a:lumMod val="75000"/>
                </a:srgbClr>
              </a:solidFill>
              <a:latin typeface="Corbel" pitchFamily="34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62524" y="1633728"/>
            <a:ext cx="2286000" cy="3810000"/>
          </a:xfrm>
          <a:prstGeom prst="rect">
            <a:avLst/>
          </a:prstGeom>
          <a:solidFill>
            <a:srgbClr val="00B050">
              <a:alpha val="55000"/>
            </a:srgbClr>
          </a:solidFill>
          <a:ln w="635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9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72000" y="1633728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TEXTUAL</a:t>
            </a:r>
          </a:p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Experience</a:t>
            </a:r>
            <a:endParaRPr lang="en-US" sz="2000" b="1" spc="-15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286000" y="1633729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VISUAL </a:t>
            </a:r>
            <a:b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</a:br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Experience</a:t>
            </a:r>
            <a:endParaRPr lang="en-US" sz="2000" b="1" spc="-15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58000" y="1633728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RUNTIME</a:t>
            </a:r>
            <a:endParaRPr lang="en-US" sz="2000" b="1" spc="-15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2281238" y="2363291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“Quadrant”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Web Editor</a:t>
            </a:r>
          </a:p>
        </p:txBody>
      </p:sp>
      <p:sp>
        <p:nvSpPr>
          <p:cNvPr id="99" name="Rectangle 98"/>
          <p:cNvSpPr/>
          <p:nvPr/>
        </p:nvSpPr>
        <p:spPr bwMode="auto">
          <a:xfrm>
            <a:off x="4573290" y="23622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</a:t>
            </a:r>
            <a:r>
              <a:rPr lang="en-US" b="1" dirty="0" err="1" smtClean="0">
                <a:solidFill>
                  <a:schemeClr val="lt1"/>
                </a:solidFill>
              </a:rPr>
              <a:t>MWeb</a:t>
            </a:r>
            <a:r>
              <a:rPr lang="en-US" b="1" dirty="0" smtClean="0">
                <a:solidFill>
                  <a:schemeClr val="lt1"/>
                </a:solidFill>
              </a:rPr>
              <a:t>”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6859290" y="23622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ASP.NET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2277249" y="315643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“Quadrant”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Service Editor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4573290" y="31577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</a:t>
            </a:r>
            <a:r>
              <a:rPr lang="en-US" b="1" dirty="0" err="1" smtClean="0">
                <a:solidFill>
                  <a:schemeClr val="lt1"/>
                </a:solidFill>
              </a:rPr>
              <a:t>MService</a:t>
            </a:r>
            <a:r>
              <a:rPr lang="en-US" b="1" dirty="0" smtClean="0">
                <a:solidFill>
                  <a:schemeClr val="lt1"/>
                </a:solidFill>
              </a:rPr>
              <a:t>”</a:t>
            </a:r>
          </a:p>
        </p:txBody>
      </p:sp>
      <p:sp>
        <p:nvSpPr>
          <p:cNvPr id="104" name="Rectangle 103"/>
          <p:cNvSpPr/>
          <p:nvPr/>
        </p:nvSpPr>
        <p:spPr bwMode="auto">
          <a:xfrm>
            <a:off x="6859290" y="31577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WCF/WF (“Dublin”)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2272487" y="3965872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“Quadrant”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Entity Editor</a:t>
            </a:r>
          </a:p>
        </p:txBody>
      </p:sp>
      <p:sp>
        <p:nvSpPr>
          <p:cNvPr id="107" name="Rectangle 106"/>
          <p:cNvSpPr/>
          <p:nvPr/>
        </p:nvSpPr>
        <p:spPr bwMode="auto">
          <a:xfrm>
            <a:off x="4564539" y="39624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</a:t>
            </a:r>
            <a:r>
              <a:rPr lang="en-US" b="1" dirty="0" err="1" smtClean="0">
                <a:solidFill>
                  <a:schemeClr val="lt1"/>
                </a:solidFill>
              </a:rPr>
              <a:t>MEntity</a:t>
            </a:r>
            <a:r>
              <a:rPr lang="en-US" b="1" dirty="0" smtClean="0">
                <a:solidFill>
                  <a:schemeClr val="lt1"/>
                </a:solidFill>
              </a:rPr>
              <a:t>”</a:t>
            </a:r>
          </a:p>
        </p:txBody>
      </p:sp>
      <p:sp>
        <p:nvSpPr>
          <p:cNvPr id="108" name="Rectangle 107"/>
          <p:cNvSpPr/>
          <p:nvPr/>
        </p:nvSpPr>
        <p:spPr bwMode="auto">
          <a:xfrm>
            <a:off x="6850539" y="39624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EF</a:t>
            </a:r>
          </a:p>
        </p:txBody>
      </p:sp>
      <p:sp>
        <p:nvSpPr>
          <p:cNvPr id="110" name="Rectangle 109"/>
          <p:cNvSpPr/>
          <p:nvPr/>
        </p:nvSpPr>
        <p:spPr bwMode="auto">
          <a:xfrm>
            <a:off x="2277249" y="475663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“Quadrant”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Schema Editor</a:t>
            </a:r>
          </a:p>
        </p:txBody>
      </p:sp>
      <p:sp>
        <p:nvSpPr>
          <p:cNvPr id="111" name="Rectangle 110"/>
          <p:cNvSpPr/>
          <p:nvPr/>
        </p:nvSpPr>
        <p:spPr bwMode="auto">
          <a:xfrm>
            <a:off x="4564539" y="47579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“</a:t>
            </a:r>
            <a:r>
              <a:rPr lang="en-US" b="1" dirty="0" err="1" smtClean="0">
                <a:solidFill>
                  <a:schemeClr val="lt1"/>
                </a:solidFill>
              </a:rPr>
              <a:t>MSchema</a:t>
            </a:r>
            <a:r>
              <a:rPr lang="en-US" b="1" dirty="0" smtClean="0">
                <a:solidFill>
                  <a:schemeClr val="lt1"/>
                </a:solidFill>
              </a:rPr>
              <a:t>”</a:t>
            </a:r>
          </a:p>
        </p:txBody>
      </p:sp>
      <p:sp>
        <p:nvSpPr>
          <p:cNvPr id="112" name="Rectangle 111"/>
          <p:cNvSpPr/>
          <p:nvPr/>
        </p:nvSpPr>
        <p:spPr bwMode="auto">
          <a:xfrm>
            <a:off x="6850539" y="47579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SQL</a:t>
            </a:r>
          </a:p>
        </p:txBody>
      </p:sp>
      <p:grpSp>
        <p:nvGrpSpPr>
          <p:cNvPr id="3" name="Group 35"/>
          <p:cNvGrpSpPr/>
          <p:nvPr/>
        </p:nvGrpSpPr>
        <p:grpSpPr>
          <a:xfrm>
            <a:off x="2275959" y="1633728"/>
            <a:ext cx="6858516" cy="3810000"/>
            <a:chOff x="675759" y="1828800"/>
            <a:chExt cx="6858516" cy="4648200"/>
          </a:xfrm>
          <a:noFill/>
        </p:grpSpPr>
        <p:sp>
          <p:nvSpPr>
            <p:cNvPr id="116" name="Rectangle 115"/>
            <p:cNvSpPr/>
            <p:nvPr/>
          </p:nvSpPr>
          <p:spPr bwMode="auto">
            <a:xfrm>
              <a:off x="5248275" y="1828800"/>
              <a:ext cx="2286000" cy="4648200"/>
            </a:xfrm>
            <a:prstGeom prst="rect">
              <a:avLst/>
            </a:prstGeom>
            <a:grpFill/>
            <a:ln w="635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675759" y="1828800"/>
              <a:ext cx="2286000" cy="4648200"/>
            </a:xfrm>
            <a:prstGeom prst="rect">
              <a:avLst/>
            </a:prstGeom>
            <a:grpFill/>
            <a:ln w="635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endParaRPr>
            </a:p>
          </p:txBody>
        </p:sp>
        <p:sp>
          <p:nvSpPr>
            <p:cNvPr id="118" name="Rectangle 117"/>
            <p:cNvSpPr/>
            <p:nvPr/>
          </p:nvSpPr>
          <p:spPr bwMode="auto">
            <a:xfrm>
              <a:off x="2962324" y="1828800"/>
              <a:ext cx="2286000" cy="4648200"/>
            </a:xfrm>
            <a:prstGeom prst="rect">
              <a:avLst/>
            </a:prstGeom>
            <a:grpFill/>
            <a:ln w="635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endParaRPr>
            </a:p>
          </p:txBody>
        </p:sp>
      </p:grpSp>
      <p:sp>
        <p:nvSpPr>
          <p:cNvPr id="36" name="Rectangle 35"/>
          <p:cNvSpPr/>
          <p:nvPr/>
        </p:nvSpPr>
        <p:spPr bwMode="auto">
          <a:xfrm>
            <a:off x="0" y="1633728"/>
            <a:ext cx="2286000" cy="3810000"/>
          </a:xfrm>
          <a:prstGeom prst="rect">
            <a:avLst/>
          </a:prstGeom>
          <a:solidFill>
            <a:srgbClr val="00B050">
              <a:alpha val="55000"/>
            </a:srgbClr>
          </a:solidFill>
          <a:ln w="635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 smtClean="0">
              <a:solidFill>
                <a:srgbClr val="FFFFFF">
                  <a:lumMod val="75000"/>
                </a:srgbClr>
              </a:solidFill>
              <a:latin typeface="Corbe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1633728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orbel" pitchFamily="34" charset="0"/>
              </a:rPr>
              <a:t>DOMAIN</a:t>
            </a:r>
            <a:endParaRPr lang="en-US" sz="2000" b="1" spc="-15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8751" y="23622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Web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0" y="31577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Services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0" y="3962400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Entities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0" y="4757928"/>
            <a:ext cx="2286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chemeClr val="lt1"/>
                </a:solidFill>
              </a:rPr>
              <a:t>Database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24600" y="4977825"/>
            <a:ext cx="38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sym typeface="Wingdings"/>
              </a:rPr>
              <a:t>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71612"/>
            <a:ext cx="4162452" cy="5057788"/>
          </a:xfrm>
        </p:spPr>
        <p:txBody>
          <a:bodyPr>
            <a:noAutofit/>
          </a:bodyPr>
          <a:lstStyle/>
          <a:p>
            <a:r>
              <a:rPr lang="en-US" sz="2400" dirty="0" smtClean="0"/>
              <a:t>A </a:t>
            </a:r>
            <a:r>
              <a:rPr lang="en-US" sz="2400" b="1" dirty="0" smtClean="0"/>
              <a:t>simplification</a:t>
            </a:r>
            <a:endParaRPr lang="en-US" sz="2400" dirty="0" smtClean="0"/>
          </a:p>
          <a:p>
            <a:pPr lvl="1"/>
            <a:r>
              <a:rPr lang="en-US" sz="2400" dirty="0" smtClean="0"/>
              <a:t>Addresses complexity</a:t>
            </a:r>
          </a:p>
          <a:p>
            <a:pPr lvl="1"/>
            <a:r>
              <a:rPr lang="en-US" sz="2400" dirty="0" smtClean="0"/>
              <a:t>Shows </a:t>
            </a:r>
            <a:r>
              <a:rPr lang="en-US" sz="2400" b="1" dirty="0" smtClean="0"/>
              <a:t>structure</a:t>
            </a:r>
            <a:endParaRPr lang="en-US" sz="2400" dirty="0" smtClean="0"/>
          </a:p>
          <a:p>
            <a:pPr lvl="1"/>
            <a:r>
              <a:rPr lang="en-US" sz="2400" dirty="0" smtClean="0"/>
              <a:t>Provides enough </a:t>
            </a:r>
            <a:r>
              <a:rPr lang="en-US" sz="2400" b="1" dirty="0" smtClean="0"/>
              <a:t>info</a:t>
            </a:r>
            <a:r>
              <a:rPr lang="en-US" sz="2400" dirty="0" smtClean="0"/>
              <a:t> for a given purpose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Captured in concrete form</a:t>
            </a:r>
          </a:p>
          <a:p>
            <a:pPr lvl="1"/>
            <a:r>
              <a:rPr lang="en-US" sz="2400" b="1" dirty="0" smtClean="0"/>
              <a:t>Documentation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Easy </a:t>
            </a:r>
            <a:r>
              <a:rPr lang="en-US" sz="2400" b="1" dirty="0" smtClean="0"/>
              <a:t>sharing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What’s a Model?</a:t>
            </a:r>
            <a:endParaRPr lang="en-US" dirty="0"/>
          </a:p>
        </p:txBody>
      </p:sp>
      <p:pic>
        <p:nvPicPr>
          <p:cNvPr id="25602" name="Picture 2" descr="http://www.houseplanguys.com/plans/e/21-102e-18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524000"/>
            <a:ext cx="3276600" cy="1965961"/>
          </a:xfrm>
          <a:prstGeom prst="rect">
            <a:avLst/>
          </a:prstGeom>
          <a:noFill/>
        </p:spPr>
      </p:pic>
      <p:pic>
        <p:nvPicPr>
          <p:cNvPr id="25604" name="Picture 4" descr="Main Lev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4114800"/>
            <a:ext cx="3431766" cy="2362200"/>
          </a:xfrm>
          <a:prstGeom prst="rect">
            <a:avLst/>
          </a:prstGeom>
          <a:noFill/>
        </p:spPr>
      </p:pic>
      <p:sp>
        <p:nvSpPr>
          <p:cNvPr id="39" name="Left-Right Arrow 38"/>
          <p:cNvSpPr/>
          <p:nvPr/>
        </p:nvSpPr>
        <p:spPr>
          <a:xfrm rot="5400000">
            <a:off x="6286500" y="3543300"/>
            <a:ext cx="838200" cy="457200"/>
          </a:xfrm>
          <a:prstGeom prst="left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33400" y="1571612"/>
            <a:ext cx="8001000" cy="505778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Models are everywhere!</a:t>
            </a:r>
          </a:p>
          <a:p>
            <a:pPr lvl="1"/>
            <a:r>
              <a:rPr lang="en-US" sz="2000" dirty="0" smtClean="0"/>
              <a:t>The more pervasive they become, the more we need a modeling platform</a:t>
            </a:r>
          </a:p>
          <a:p>
            <a:r>
              <a:rPr lang="en-US" sz="2400" dirty="0" smtClean="0"/>
              <a:t>Oslo is Microsoft’s new modeling platform</a:t>
            </a:r>
          </a:p>
          <a:p>
            <a:r>
              <a:rPr lang="en-US" sz="2400" dirty="0" smtClean="0"/>
              <a:t>The Repository is the heart of “Oslo”</a:t>
            </a:r>
          </a:p>
          <a:p>
            <a:pPr lvl="1"/>
            <a:r>
              <a:rPr lang="en-US" sz="2000" dirty="0" smtClean="0"/>
              <a:t>A set of services over SQL Server 2008</a:t>
            </a:r>
          </a:p>
          <a:p>
            <a:pPr lvl="1"/>
            <a:r>
              <a:rPr lang="en-US" sz="2000" dirty="0" smtClean="0"/>
              <a:t>Hundreds of pre-defined models</a:t>
            </a:r>
          </a:p>
          <a:p>
            <a:r>
              <a:rPr lang="en-US" sz="2400" dirty="0" smtClean="0"/>
              <a:t>“Quadrant” will provide the visual modeling experience</a:t>
            </a:r>
          </a:p>
          <a:p>
            <a:r>
              <a:rPr lang="en-US" sz="2400" dirty="0" smtClean="0"/>
              <a:t>“M” lets you textually manipulate data</a:t>
            </a:r>
          </a:p>
          <a:p>
            <a:pPr lvl="1"/>
            <a:r>
              <a:rPr lang="en-US" sz="2000" dirty="0" smtClean="0"/>
              <a:t>Rich language and tools to define data and instances</a:t>
            </a:r>
          </a:p>
          <a:p>
            <a:pPr lvl="1"/>
            <a:r>
              <a:rPr lang="en-US" sz="2000" dirty="0" smtClean="0"/>
              <a:t>Rich language and tools to define DSLs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My conference presentation, focusing on “M”</a:t>
            </a:r>
          </a:p>
          <a:p>
            <a:pPr lvl="1"/>
            <a:r>
              <a:rPr lang="en-US" sz="2400" dirty="0" smtClean="0"/>
              <a:t>Tomorrow, March 11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17:45-19:00</a:t>
            </a:r>
          </a:p>
          <a:p>
            <a:endParaRPr lang="en-US" sz="2400" dirty="0" smtClean="0"/>
          </a:p>
          <a:p>
            <a:r>
              <a:rPr lang="en-US" sz="2400" dirty="0" smtClean="0">
                <a:hlinkClick r:id="rId3"/>
              </a:rPr>
              <a:t>http://msdn.microsoft.com/oslo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Download links</a:t>
            </a:r>
          </a:p>
          <a:p>
            <a:pPr lvl="1"/>
            <a:r>
              <a:rPr lang="en-US" sz="2400" dirty="0" smtClean="0"/>
              <a:t>Tutorials, videos and webcasts</a:t>
            </a:r>
          </a:p>
          <a:p>
            <a:pPr lvl="1"/>
            <a:r>
              <a:rPr lang="en-US" sz="2400" dirty="0" smtClean="0"/>
              <a:t>A lot of other content</a:t>
            </a:r>
          </a:p>
          <a:p>
            <a:endParaRPr lang="en-US" sz="2400" dirty="0" smtClean="0"/>
          </a:p>
          <a:p>
            <a:r>
              <a:rPr lang="en-US" sz="2400" dirty="0" smtClean="0"/>
              <a:t>My email: </a:t>
            </a:r>
            <a:r>
              <a:rPr lang="en-US" sz="2400" dirty="0" smtClean="0">
                <a:hlinkClick r:id="rId4"/>
              </a:rPr>
              <a:t>shy@ShyCohen.com</a:t>
            </a:r>
            <a:r>
              <a:rPr lang="en-US" sz="2400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About the Presenter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447800"/>
            <a:ext cx="78486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Shy Cohen is an independent Software Architect, Consultant, Speaker, Coach &amp; Entrepreneur. His primary focus areas are cloud and distributed computing, and software architecture. 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Drawing on over 2 decades of wide-ranging experience in the software industry, Shy feels equally “at home” speaking on stage in to an audience of hundreds, discussing high-level value propositions and business strategies with executives and decision makers, whiteboarding system architecture and designs with architects and team leads, or writing code with developers.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Previously, Shy worked at Microsoft as a Senior Program Manager on projects such as "Oslo", Windows Communication Foundation, MSN, Windows, ISA, and others. Prior to working at Microsoft, Shy worked at Intel and ran a small software company.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4648200"/>
            <a:ext cx="7086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Shy has a passion for teaching others. He taught as a college professor, is a published author, and an internationally acclaimed presenter. Shy is also an entrepreneur who thrives on finding how technology can help spark or support business ideas. Shy holds a B.Sc. in Computer Science and a Computer Engineering degree from the Technion.</a:t>
            </a:r>
          </a:p>
          <a:p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To learn more, visit </a:t>
            </a:r>
            <a:r>
              <a:rPr lang="en-US" sz="1600" dirty="0" smtClean="0">
                <a:solidFill>
                  <a:schemeClr val="bg1"/>
                </a:solidFill>
                <a:hlinkClick r:id="rId3"/>
              </a:rPr>
              <a:t>www.ShyCohen.com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</a:p>
          <a:p>
            <a:endParaRPr lang="en-US" sz="1600" dirty="0"/>
          </a:p>
        </p:txBody>
      </p:sp>
      <p:pic>
        <p:nvPicPr>
          <p:cNvPr id="7" name="Picture 6" descr="Shy Cohen Bio Pic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019" y="76200"/>
            <a:ext cx="909781" cy="106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 descr="http://timelyrics.files.wordpress.com/2008/06/brussel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5300" y="2913369"/>
            <a:ext cx="6108700" cy="3944631"/>
          </a:xfrm>
          <a:prstGeom prst="rect">
            <a:avLst/>
          </a:prstGeom>
          <a:noFill/>
        </p:spPr>
      </p:pic>
      <p:pic>
        <p:nvPicPr>
          <p:cNvPr id="41988" name="Picture 4" descr="http://www.mintha.com/2001-03/images/brussels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228600"/>
            <a:ext cx="5715000" cy="3819525"/>
          </a:xfrm>
          <a:prstGeom prst="rect">
            <a:avLst/>
          </a:prstGeom>
          <a:noFill/>
        </p:spPr>
      </p:pic>
      <p:pic>
        <p:nvPicPr>
          <p:cNvPr id="41985" name="Picture 1" descr="Cover 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1" y="1440892"/>
            <a:ext cx="2514600" cy="427410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50800" dist="228600" dir="2700000" algn="tl" rotWithShape="0">
              <a:prstClr val="black">
                <a:alpha val="60000"/>
              </a:prstClr>
            </a:outerShdw>
          </a:effectLst>
        </p:spPr>
      </p:pic>
      <p:pic>
        <p:nvPicPr>
          <p:cNvPr id="41990" name="Picture 6" descr="http://www.vesalius.edu/resource_files/files/brussels_nightfal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371600"/>
            <a:ext cx="3314700" cy="5000625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</a:t>
            </a:r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1371600"/>
            <a:ext cx="5667488" cy="441960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50800" dist="228600" dir="2700000" algn="tl" rotWithShape="0">
              <a:prstClr val="black">
                <a:alpha val="6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714348" y="1524000"/>
            <a:ext cx="7500990" cy="5105400"/>
          </a:xfrm>
        </p:spPr>
        <p:txBody>
          <a:bodyPr>
            <a:normAutofit lnSpcReduction="10000"/>
          </a:bodyPr>
          <a:lstStyle/>
          <a:p>
            <a:pPr lvl="1"/>
            <a:endParaRPr lang="en-US" dirty="0" smtClean="0"/>
          </a:p>
          <a:p>
            <a:r>
              <a:rPr lang="en-US" dirty="0" smtClean="0"/>
              <a:t>Music can be complex and multi-layered</a:t>
            </a:r>
          </a:p>
          <a:p>
            <a:endParaRPr lang="en-US" dirty="0" smtClean="0"/>
          </a:p>
          <a:p>
            <a:r>
              <a:rPr lang="en-US" dirty="0" smtClean="0"/>
              <a:t>Models help us capture it!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Music can be presented in multiple ways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Different representations are suitable for different purposes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868346"/>
          </a:xfrm>
        </p:spPr>
        <p:txBody>
          <a:bodyPr/>
          <a:lstStyle/>
          <a:p>
            <a:r>
              <a:rPr lang="en-US" baseline="0" dirty="0" smtClean="0"/>
              <a:t>Models Are Everywhere!</a:t>
            </a:r>
            <a:endParaRPr lang="en-US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2971800"/>
            <a:ext cx="482569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Minuet in G.wav">
            <a:hlinkClick r:id="" action="ppaction://media"/>
          </p:cNvPr>
          <p:cNvPicPr>
            <a:picLocks noRot="1" noChangeAspect="1"/>
          </p:cNvPicPr>
          <p:nvPr>
            <a:wavAudioFile r:embed="rId1" name="Minuet in G.wav"/>
          </p:nvPr>
        </p:nvPicPr>
        <p:blipFill>
          <a:blip r:embed="rId5"/>
          <a:stretch>
            <a:fillRect/>
          </a:stretch>
        </p:blipFill>
        <p:spPr>
          <a:xfrm>
            <a:off x="5562600" y="1905000"/>
            <a:ext cx="304800" cy="3048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327230" y="4970090"/>
            <a:ext cx="4768770" cy="897310"/>
            <a:chOff x="1658073" y="5622132"/>
            <a:chExt cx="4768770" cy="897310"/>
          </a:xfrm>
        </p:grpSpPr>
        <p:sp>
          <p:nvSpPr>
            <p:cNvPr id="11" name="Rectangle 10"/>
            <p:cNvSpPr/>
            <p:nvPr/>
          </p:nvSpPr>
          <p:spPr>
            <a:xfrm>
              <a:off x="1658073" y="5622132"/>
              <a:ext cx="4768770" cy="8973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Consolas" pitchFamily="49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676401" y="5638800"/>
              <a:ext cx="4724398" cy="861774"/>
              <a:chOff x="4538272" y="5638800"/>
              <a:chExt cx="2251023" cy="861774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4538272" y="5638800"/>
                <a:ext cx="567128" cy="86177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587.330f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391.995f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440.000f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493.883f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523.251f  0.5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5105400" y="5638800"/>
                <a:ext cx="533400" cy="86177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587.330f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391.995f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391.995f  1</a:t>
                </a:r>
              </a:p>
              <a:p>
                <a:endParaRPr lang="pt-BR" sz="1000" dirty="0" smtClean="0">
                  <a:solidFill>
                    <a:schemeClr val="bg1"/>
                  </a:solidFill>
                  <a:latin typeface="Consolas" pitchFamily="49" charset="0"/>
                </a:endParaRPr>
              </a:p>
              <a:p>
                <a:endParaRPr lang="pt-BR" sz="1000" dirty="0" smtClean="0">
                  <a:solidFill>
                    <a:schemeClr val="bg1"/>
                  </a:solidFill>
                  <a:latin typeface="Consolas" pitchFamily="49" charset="0"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5638800" y="5638800"/>
                <a:ext cx="555885" cy="86177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659.255f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523.251f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587.330f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659.255f  0.5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739.989f  0.5</a:t>
                </a: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194685" y="5638800"/>
                <a:ext cx="594610" cy="86177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783.991f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391.995f  1</a:t>
                </a:r>
              </a:p>
              <a:p>
                <a:r>
                  <a:rPr lang="pt-BR" sz="1000" dirty="0" smtClean="0">
                    <a:solidFill>
                      <a:schemeClr val="bg1"/>
                    </a:solidFill>
                    <a:latin typeface="Consolas" pitchFamily="49" charset="0"/>
                  </a:rPr>
                  <a:t>391.995f  1</a:t>
                </a:r>
              </a:p>
              <a:p>
                <a:endParaRPr lang="pt-BR" sz="1000" dirty="0" smtClean="0">
                  <a:solidFill>
                    <a:schemeClr val="bg1"/>
                  </a:solidFill>
                  <a:latin typeface="Consolas" pitchFamily="49" charset="0"/>
                </a:endParaRPr>
              </a:p>
              <a:p>
                <a:endParaRPr lang="pt-BR" sz="1000" dirty="0" smtClean="0">
                  <a:solidFill>
                    <a:schemeClr val="bg1"/>
                  </a:solidFill>
                  <a:latin typeface="Consolas" pitchFamily="49" charset="0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6172200" y="33528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Visual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96000" y="53002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Textual</a:t>
            </a:r>
            <a:endParaRPr lang="en-US" sz="1600" b="1" dirty="0"/>
          </a:p>
        </p:txBody>
      </p:sp>
      <p:sp>
        <p:nvSpPr>
          <p:cNvPr id="18" name="Rectangle 17"/>
          <p:cNvSpPr/>
          <p:nvPr/>
        </p:nvSpPr>
        <p:spPr>
          <a:xfrm>
            <a:off x="5486400" y="3886200"/>
            <a:ext cx="3429000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Simplified</a:t>
            </a:r>
            <a:r>
              <a:rPr lang="en-US" sz="1600" dirty="0" smtClean="0">
                <a:solidFill>
                  <a:schemeClr val="bg1"/>
                </a:solidFill>
              </a:rPr>
              <a:t> to one “track” at a time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Documented</a:t>
            </a:r>
            <a:r>
              <a:rPr lang="en-US" sz="1600" dirty="0" smtClean="0">
                <a:solidFill>
                  <a:schemeClr val="bg1"/>
                </a:solidFill>
              </a:rPr>
              <a:t> &amp; </a:t>
            </a:r>
            <a:r>
              <a:rPr lang="en-US" sz="1600" b="1" dirty="0" smtClean="0">
                <a:solidFill>
                  <a:schemeClr val="bg1"/>
                </a:solidFill>
              </a:rPr>
              <a:t>Shareable</a:t>
            </a:r>
          </a:p>
        </p:txBody>
      </p:sp>
      <p:sp>
        <p:nvSpPr>
          <p:cNvPr id="19" name="Left Brace 18"/>
          <p:cNvSpPr/>
          <p:nvPr/>
        </p:nvSpPr>
        <p:spPr>
          <a:xfrm rot="5400000">
            <a:off x="4362450" y="2343150"/>
            <a:ext cx="342900" cy="990600"/>
          </a:xfrm>
          <a:prstGeom prst="leftBrace">
            <a:avLst>
              <a:gd name="adj1" fmla="val 8333"/>
              <a:gd name="adj2" fmla="val 49092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rot="10800000">
            <a:off x="2286000" y="3886201"/>
            <a:ext cx="381000" cy="2286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1767253" y="3871547"/>
            <a:ext cx="339969" cy="2168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1233853" y="3871547"/>
            <a:ext cx="339969" cy="2168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5081118" y="2767484"/>
            <a:ext cx="429567" cy="228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038600" y="2362200"/>
            <a:ext cx="4114800" cy="3385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Shows</a:t>
            </a:r>
            <a:r>
              <a:rPr lang="en-US" sz="1600" b="1" dirty="0" smtClean="0">
                <a:solidFill>
                  <a:schemeClr val="bg1"/>
                </a:solidFill>
              </a:rPr>
              <a:t> structure</a:t>
            </a:r>
            <a:r>
              <a:rPr lang="en-US" sz="1600" dirty="0" smtClean="0">
                <a:solidFill>
                  <a:schemeClr val="bg1"/>
                </a:solidFill>
              </a:rPr>
              <a:t> at the right level of details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143000" y="4114800"/>
            <a:ext cx="2971800" cy="3385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Enough </a:t>
            </a:r>
            <a:r>
              <a:rPr lang="en-US" sz="1600" b="1" dirty="0" smtClean="0">
                <a:solidFill>
                  <a:schemeClr val="bg1"/>
                </a:solidFill>
              </a:rPr>
              <a:t>information</a:t>
            </a:r>
            <a:r>
              <a:rPr lang="en-US" sz="1600" dirty="0" smtClean="0">
                <a:solidFill>
                  <a:schemeClr val="bg1"/>
                </a:solidFill>
              </a:rPr>
              <a:t> to play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7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/>
      <p:bldP spid="17" grpId="0"/>
      <p:bldP spid="18" grpId="0" animBg="1"/>
      <p:bldP spid="18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arm3.static.flickr.com/2001/2366402111_8498fe44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0" y="2438400"/>
            <a:ext cx="2781300" cy="1852346"/>
          </a:xfrm>
          <a:prstGeom prst="rect">
            <a:avLst/>
          </a:prstGeom>
          <a:noFill/>
        </p:spPr>
      </p:pic>
      <p:pic>
        <p:nvPicPr>
          <p:cNvPr id="27650" name="Picture 2" descr="Da Vinci Helicop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1" y="2663999"/>
            <a:ext cx="2933700" cy="2018184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Modeling == Writing</a:t>
            </a:r>
            <a:r>
              <a:rPr lang="en-US" baseline="0" dirty="0" smtClean="0"/>
              <a:t> Stuff Down</a:t>
            </a:r>
          </a:p>
          <a:p>
            <a:pPr lvl="1"/>
            <a:r>
              <a:rPr lang="en-US" dirty="0" smtClean="0"/>
              <a:t>In a way that is simple &amp; concrete</a:t>
            </a:r>
            <a:endParaRPr lang="en-US" baseline="0" dirty="0" smtClean="0"/>
          </a:p>
          <a:p>
            <a:pPr lvl="1"/>
            <a:r>
              <a:rPr lang="en-US" baseline="0" dirty="0" smtClean="0"/>
              <a:t>Textually, visually, or both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It’s been around for a long time</a:t>
            </a:r>
            <a:endParaRPr lang="en-US" baseline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Modeling?</a:t>
            </a:r>
            <a:endParaRPr lang="en-US" dirty="0"/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31956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7" name="Picture 21" descr="http://farm3.static.flickr.com/2295/2087845614_0f6ffc0ea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38700" y="2971800"/>
            <a:ext cx="2971800" cy="2436877"/>
          </a:xfrm>
          <a:prstGeom prst="rect">
            <a:avLst/>
          </a:prstGeom>
          <a:noFill/>
        </p:spPr>
      </p:pic>
      <p:pic>
        <p:nvPicPr>
          <p:cNvPr id="9235" name="Picture 19" descr="vector06cc Architecture by svofski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81500" y="3352800"/>
            <a:ext cx="2819400" cy="2438400"/>
          </a:xfrm>
          <a:prstGeom prst="rect">
            <a:avLst/>
          </a:prstGeom>
          <a:noFill/>
        </p:spPr>
      </p:pic>
      <p:pic>
        <p:nvPicPr>
          <p:cNvPr id="9239" name="Picture 23" descr="The Architecture Layer Diagram  Visual Studio Team System 2010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19500" y="3733800"/>
            <a:ext cx="3200400" cy="2282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Modeling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My friend, you are already riding the Modeling train!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Trending Towards Data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2057400"/>
            <a:ext cx="3657600" cy="1752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19600" y="2057400"/>
            <a:ext cx="3733800" cy="1752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>
            <a:endCxn id="177" idx="0"/>
          </p:cNvCxnSpPr>
          <p:nvPr/>
        </p:nvCxnSpPr>
        <p:spPr>
          <a:xfrm rot="16200000" flipH="1">
            <a:off x="5391150" y="3524250"/>
            <a:ext cx="1295400" cy="4953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990600" y="2590800"/>
            <a:ext cx="3200400" cy="838200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Functionality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2590800"/>
            <a:ext cx="1600200" cy="8382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Generic Functionality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800600" y="2209800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</a:t>
            </a:r>
            <a:endParaRPr lang="en-US" sz="1600" dirty="0"/>
          </a:p>
        </p:txBody>
      </p:sp>
      <p:sp>
        <p:nvSpPr>
          <p:cNvPr id="96" name="Rectangle 95"/>
          <p:cNvSpPr/>
          <p:nvPr/>
        </p:nvSpPr>
        <p:spPr>
          <a:xfrm>
            <a:off x="6400800" y="3352800"/>
            <a:ext cx="533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Out</a:t>
            </a:r>
            <a:endParaRPr lang="en-US" sz="1600" dirty="0"/>
          </a:p>
        </p:txBody>
      </p:sp>
      <p:sp>
        <p:nvSpPr>
          <p:cNvPr id="98" name="Rectangle 97"/>
          <p:cNvSpPr/>
          <p:nvPr/>
        </p:nvSpPr>
        <p:spPr>
          <a:xfrm>
            <a:off x="6781800" y="2743200"/>
            <a:ext cx="1219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Runtime</a:t>
            </a:r>
            <a:endParaRPr lang="en-US" sz="1600" dirty="0"/>
          </a:p>
        </p:txBody>
      </p:sp>
      <p:grpSp>
        <p:nvGrpSpPr>
          <p:cNvPr id="2" name="Group 191"/>
          <p:cNvGrpSpPr/>
          <p:nvPr/>
        </p:nvGrpSpPr>
        <p:grpSpPr>
          <a:xfrm>
            <a:off x="3581400" y="4419600"/>
            <a:ext cx="5410200" cy="2286000"/>
            <a:chOff x="3581400" y="4419600"/>
            <a:chExt cx="5410200" cy="1981200"/>
          </a:xfrm>
        </p:grpSpPr>
        <p:sp>
          <p:nvSpPr>
            <p:cNvPr id="177" name="Rectangle 176"/>
            <p:cNvSpPr/>
            <p:nvPr/>
          </p:nvSpPr>
          <p:spPr>
            <a:xfrm>
              <a:off x="3581400" y="4419600"/>
              <a:ext cx="5410200" cy="19812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1"/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Data The App Is </a:t>
              </a:r>
              <a:r>
                <a:rPr lang="en-US" sz="24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NOT</a:t>
              </a:r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Aware Of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3733800" y="4881880"/>
              <a:ext cx="9144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UML</a:t>
              </a:r>
              <a:endParaRPr lang="en-US" sz="16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4800600" y="4881880"/>
              <a:ext cx="9906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Excel</a:t>
              </a:r>
              <a:endParaRPr lang="en-US" sz="1600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5943600" y="4881880"/>
              <a:ext cx="8382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Text</a:t>
              </a:r>
              <a:endParaRPr lang="en-US" sz="1600" dirty="0"/>
            </a:p>
          </p:txBody>
        </p:sp>
        <p:cxnSp>
          <p:nvCxnSpPr>
            <p:cNvPr id="27" name="Straight Arrow Connector 26"/>
            <p:cNvCxnSpPr>
              <a:stCxn id="15" idx="4"/>
              <a:endCxn id="106" idx="0"/>
            </p:cNvCxnSpPr>
            <p:nvPr/>
          </p:nvCxnSpPr>
          <p:spPr>
            <a:xfrm rot="5400000">
              <a:off x="6263640" y="5377074"/>
              <a:ext cx="198120" cy="158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6858000" y="4881880"/>
              <a:ext cx="12954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Database</a:t>
              </a:r>
              <a:endParaRPr lang="en-US" sz="1400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8305800" y="4881880"/>
              <a:ext cx="609600" cy="39624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…</a:t>
              </a:r>
              <a:endParaRPr lang="en-US" sz="1600" dirty="0"/>
            </a:p>
          </p:txBody>
        </p:sp>
        <p:sp>
          <p:nvSpPr>
            <p:cNvPr id="106" name="Oval 105"/>
            <p:cNvSpPr/>
            <p:nvPr/>
          </p:nvSpPr>
          <p:spPr>
            <a:xfrm>
              <a:off x="5029200" y="5476240"/>
              <a:ext cx="2667000" cy="36576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Code Generation</a:t>
              </a:r>
              <a:endParaRPr lang="en-US" sz="1600" dirty="0"/>
            </a:p>
          </p:txBody>
        </p:sp>
        <p:cxnSp>
          <p:nvCxnSpPr>
            <p:cNvPr id="131" name="Straight Arrow Connector 130"/>
            <p:cNvCxnSpPr>
              <a:stCxn id="11" idx="5"/>
              <a:endCxn id="106" idx="1"/>
            </p:cNvCxnSpPr>
            <p:nvPr/>
          </p:nvCxnSpPr>
          <p:spPr>
            <a:xfrm rot="16200000" flipH="1">
              <a:off x="4812175" y="4922206"/>
              <a:ext cx="309712" cy="90548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stCxn id="14" idx="4"/>
              <a:endCxn id="106" idx="1"/>
            </p:cNvCxnSpPr>
            <p:nvPr/>
          </p:nvCxnSpPr>
          <p:spPr>
            <a:xfrm rot="16200000" flipH="1">
              <a:off x="5231994" y="5342025"/>
              <a:ext cx="251684" cy="123873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3" name="Straight Arrow Connector 142"/>
            <p:cNvCxnSpPr>
              <a:stCxn id="69" idx="4"/>
              <a:endCxn id="106" idx="7"/>
            </p:cNvCxnSpPr>
            <p:nvPr/>
          </p:nvCxnSpPr>
          <p:spPr>
            <a:xfrm rot="5400000">
              <a:off x="7279822" y="5303926"/>
              <a:ext cx="251684" cy="200073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7" name="Straight Arrow Connector 146"/>
            <p:cNvCxnSpPr>
              <a:stCxn id="78" idx="3"/>
              <a:endCxn id="106" idx="6"/>
            </p:cNvCxnSpPr>
            <p:nvPr/>
          </p:nvCxnSpPr>
          <p:spPr>
            <a:xfrm rot="5400000">
              <a:off x="7826123" y="5090169"/>
              <a:ext cx="439028" cy="6988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106" idx="4"/>
              <a:endCxn id="68" idx="0"/>
            </p:cNvCxnSpPr>
            <p:nvPr/>
          </p:nvCxnSpPr>
          <p:spPr>
            <a:xfrm rot="5400000">
              <a:off x="6248401" y="5956194"/>
              <a:ext cx="228600" cy="158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8" name="Oval 67"/>
          <p:cNvSpPr/>
          <p:nvPr/>
        </p:nvSpPr>
        <p:spPr>
          <a:xfrm>
            <a:off x="5029200" y="6324600"/>
            <a:ext cx="2667000" cy="3048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Executable Code</a:t>
            </a:r>
            <a:endParaRPr lang="en-US" sz="1600" dirty="0"/>
          </a:p>
        </p:txBody>
      </p:sp>
      <p:grpSp>
        <p:nvGrpSpPr>
          <p:cNvPr id="3" name="Group 192"/>
          <p:cNvGrpSpPr/>
          <p:nvPr/>
        </p:nvGrpSpPr>
        <p:grpSpPr>
          <a:xfrm>
            <a:off x="762000" y="4419600"/>
            <a:ext cx="2514600" cy="2286000"/>
            <a:chOff x="762000" y="4419600"/>
            <a:chExt cx="2514600" cy="2286000"/>
          </a:xfrm>
        </p:grpSpPr>
        <p:sp>
          <p:nvSpPr>
            <p:cNvPr id="186" name="Rectangle 185"/>
            <p:cNvSpPr/>
            <p:nvPr/>
          </p:nvSpPr>
          <p:spPr>
            <a:xfrm>
              <a:off x="762000" y="4419600"/>
              <a:ext cx="2514600" cy="2286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1"/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Data The App </a:t>
              </a:r>
              <a:r>
                <a:rPr lang="en-US" sz="24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IS</a:t>
              </a:r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Aware Of</a:t>
              </a:r>
            </a:p>
          </p:txBody>
        </p:sp>
        <p:sp>
          <p:nvSpPr>
            <p:cNvPr id="187" name="Oval 186"/>
            <p:cNvSpPr/>
            <p:nvPr/>
          </p:nvSpPr>
          <p:spPr>
            <a:xfrm>
              <a:off x="990600" y="5410200"/>
              <a:ext cx="1981200" cy="838200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“Executable” Data</a:t>
              </a:r>
              <a:endParaRPr lang="en-US" sz="1600" dirty="0"/>
            </a:p>
          </p:txBody>
        </p:sp>
      </p:grpSp>
      <p:cxnSp>
        <p:nvCxnSpPr>
          <p:cNvPr id="188" name="Straight Arrow Connector 187"/>
          <p:cNvCxnSpPr>
            <a:endCxn id="186" idx="0"/>
          </p:cNvCxnSpPr>
          <p:nvPr/>
        </p:nvCxnSpPr>
        <p:spPr>
          <a:xfrm rot="10800000" flipV="1">
            <a:off x="2019300" y="3124200"/>
            <a:ext cx="3543300" cy="1295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1" name="&quot;No&quot; Symbol 190"/>
          <p:cNvSpPr/>
          <p:nvPr/>
        </p:nvSpPr>
        <p:spPr>
          <a:xfrm>
            <a:off x="5105400" y="4114800"/>
            <a:ext cx="2438400" cy="2514600"/>
          </a:xfrm>
          <a:prstGeom prst="noSmoking">
            <a:avLst/>
          </a:prstGeom>
          <a:solidFill>
            <a:srgbClr val="FF0000">
              <a:alpha val="7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90800" y="2590800"/>
            <a:ext cx="1600200" cy="838200"/>
          </a:xfrm>
          <a:prstGeom prst="rect">
            <a:avLst/>
          </a:prstGeom>
          <a:solidFill>
            <a:srgbClr val="CC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 Functionality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22084 0.0166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9" grpId="0" animBg="1"/>
      <p:bldP spid="95" grpId="0" animBg="1"/>
      <p:bldP spid="96" grpId="0" animBg="1"/>
      <p:bldP spid="98" grpId="0" animBg="1"/>
      <p:bldP spid="68" grpId="0" animBg="1"/>
      <p:bldP spid="191" grpId="0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tech_days09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tech_days09_template</Template>
  <TotalTime>0</TotalTime>
  <Words>2345</Words>
  <Application>Microsoft Office PowerPoint</Application>
  <PresentationFormat>On-screen Show (4:3)</PresentationFormat>
  <Paragraphs>527</Paragraphs>
  <Slides>42</Slides>
  <Notes>42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tech_days09_template</vt:lpstr>
      <vt:lpstr>Introducing „Oslo“ Microsoft‘s Modeling Framework</vt:lpstr>
      <vt:lpstr>Agenda</vt:lpstr>
      <vt:lpstr>So What’s “Modeling” Anyway?</vt:lpstr>
      <vt:lpstr>What’s a Model?</vt:lpstr>
      <vt:lpstr>An Example</vt:lpstr>
      <vt:lpstr>Models Are Everywhere!</vt:lpstr>
      <vt:lpstr>What’s Modeling?</vt:lpstr>
      <vt:lpstr>Software Modeling</vt:lpstr>
      <vt:lpstr>Trending Towards Data</vt:lpstr>
      <vt:lpstr>Evolution of Exec. Data</vt:lpstr>
      <vt:lpstr>Why “Executable Data”? (1)</vt:lpstr>
      <vt:lpstr>Why “Executable Data”? (2)</vt:lpstr>
      <vt:lpstr>“Exec. Data" is a Model</vt:lpstr>
      <vt:lpstr>Examples</vt:lpstr>
      <vt:lpstr>Everyone’s doing it!</vt:lpstr>
      <vt:lpstr>So What’s The Problem?</vt:lpstr>
      <vt:lpstr>So What’s The Problem?</vt:lpstr>
      <vt:lpstr>Introducing “Oslo”</vt:lpstr>
      <vt:lpstr>The History So Far</vt:lpstr>
      <vt:lpstr>Where We Are Today</vt:lpstr>
      <vt:lpstr>The Repository</vt:lpstr>
      <vt:lpstr>The Repository</vt:lpstr>
      <vt:lpstr>Benefits – General</vt:lpstr>
      <vt:lpstr>Benefits – SQL Derived</vt:lpstr>
      <vt:lpstr>Benefits – Oslo Features</vt:lpstr>
      <vt:lpstr>Data Access</vt:lpstr>
      <vt:lpstr>Demo: Looking Into The Repository</vt:lpstr>
      <vt:lpstr>Word of Caution</vt:lpstr>
      <vt:lpstr>Repository – Summary</vt:lpstr>
      <vt:lpstr>“Quadrant”</vt:lpstr>
      <vt:lpstr>“Quadrant”</vt:lpstr>
      <vt:lpstr>“M”</vt:lpstr>
      <vt:lpstr>“M”</vt:lpstr>
      <vt:lpstr>Demo: Using M</vt:lpstr>
      <vt:lpstr>The “M” Tool Chain (1)</vt:lpstr>
      <vt:lpstr>Demo: Creating a DSL with M</vt:lpstr>
      <vt:lpstr>The “M” Tool Chain (2)</vt:lpstr>
      <vt:lpstr>Putting it All Together</vt:lpstr>
      <vt:lpstr>Upcoming Domains</vt:lpstr>
      <vt:lpstr>Summary</vt:lpstr>
      <vt:lpstr>Additional Resources </vt:lpstr>
      <vt:lpstr>        About the Presenter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"Oslo"</dc:title>
  <dc:subject/>
  <dc:creator/>
  <cp:keywords>Oslo, M, Modeling</cp:keywords>
  <dc:description>© Copyright Shy Cohen Consulting 2009
www.ShyCohen.com</dc:description>
  <cp:lastModifiedBy/>
  <cp:revision>1</cp:revision>
  <dcterms:created xsi:type="dcterms:W3CDTF">2009-03-02T09:12:26Z</dcterms:created>
  <dcterms:modified xsi:type="dcterms:W3CDTF">2009-03-16T11:02:44Z</dcterms:modified>
  <cp:contentType/>
</cp:coreProperties>
</file>