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78" r:id="rId6"/>
    <p:sldId id="287" r:id="rId7"/>
    <p:sldId id="268" r:id="rId8"/>
    <p:sldId id="270" r:id="rId9"/>
    <p:sldId id="271" r:id="rId10"/>
    <p:sldId id="272" r:id="rId11"/>
    <p:sldId id="274" r:id="rId12"/>
    <p:sldId id="275" r:id="rId13"/>
    <p:sldId id="273" r:id="rId14"/>
    <p:sldId id="286" r:id="rId15"/>
    <p:sldId id="283" r:id="rId16"/>
    <p:sldId id="288" r:id="rId17"/>
    <p:sldId id="284" r:id="rId18"/>
    <p:sldId id="285" r:id="rId1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2568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6A643-D06D-49EF-9729-F136AA3A7C72}" type="datetimeFigureOut">
              <a:rPr lang="en-US" smtClean="0"/>
              <a:pPr/>
              <a:t>3/16/2009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80E94-372D-4CF4-8843-000EBEBA66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80E94-372D-4CF4-8843-000EBEBA669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80E94-372D-4CF4-8843-000EBEBA669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80E94-372D-4CF4-8843-000EBEBA669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80E94-372D-4CF4-8843-000EBEBA669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3357562"/>
            <a:ext cx="7772400" cy="1470025"/>
          </a:xfrm>
        </p:spPr>
        <p:txBody>
          <a:bodyPr/>
          <a:lstStyle>
            <a:lvl1pPr algn="l">
              <a:defRPr sz="4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71472" y="4857760"/>
            <a:ext cx="7058052" cy="923916"/>
          </a:xfrm>
        </p:spPr>
        <p:txBody>
          <a:bodyPr>
            <a:no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6215082"/>
            <a:ext cx="5715040" cy="357190"/>
          </a:xfrm>
        </p:spPr>
        <p:txBody>
          <a:bodyPr>
            <a:noAutofit/>
          </a:bodyPr>
          <a:lstStyle>
            <a:lvl1pPr>
              <a:defRPr sz="1800" baseline="0"/>
            </a:lvl1pPr>
          </a:lstStyle>
          <a:p>
            <a:pPr lvl="0"/>
            <a:r>
              <a:rPr lang="de-CH" sz="1800" dirty="0" smtClean="0"/>
              <a:t>Text durch klicken bearbeiten</a:t>
            </a:r>
            <a:endParaRPr lang="de-C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71472" y="3357563"/>
            <a:ext cx="7772400" cy="785818"/>
          </a:xfrm>
        </p:spPr>
        <p:txBody>
          <a:bodyPr/>
          <a:lstStyle>
            <a:lvl1pPr algn="l">
              <a:defRPr sz="3600" b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 smtClean="0"/>
              <a:t>Titelmasterformat durch Klicken …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71472" y="4214818"/>
            <a:ext cx="7786742" cy="642942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I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4214842"/>
          </a:xfrm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>
              <a:defRPr sz="1800" baseline="0">
                <a:solidFill>
                  <a:schemeClr val="bg1"/>
                </a:solidFill>
              </a:defRPr>
            </a:lvl2pPr>
            <a:lvl3pPr>
              <a:defRPr sz="1800" baseline="0">
                <a:solidFill>
                  <a:schemeClr val="bg1"/>
                </a:solidFill>
              </a:defRPr>
            </a:lvl3pPr>
            <a:lvl4pPr>
              <a:defRPr sz="1800" baseline="0">
                <a:solidFill>
                  <a:schemeClr val="bg1"/>
                </a:solidFill>
              </a:defRPr>
            </a:lvl4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7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4000"/>
            </a:lvl1pPr>
          </a:lstStyle>
          <a:p>
            <a:r>
              <a:rPr lang="de-DE" dirty="0" smtClean="0"/>
              <a:t>Titelmasterformat</a:t>
            </a:r>
            <a:endParaRPr lang="de-C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4328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71FA20-2216-4E76-9206-04F7B2E48E2F}" type="datetimeFigureOut">
              <a:rPr lang="de-DE" smtClean="0"/>
              <a:pPr/>
              <a:t>16.03.2009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71FA20-2216-4E76-9206-04F7B2E48E2F}" type="datetimeFigureOut">
              <a:rPr lang="de-DE" smtClean="0"/>
              <a:pPr/>
              <a:t>16.03.2009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829312" cy="798496"/>
          </a:xfrm>
        </p:spPr>
        <p:txBody>
          <a:bodyPr anchor="t" anchorCtr="0"/>
          <a:lstStyle>
            <a:lvl1pPr algn="l">
              <a:defRPr sz="4400" b="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428736"/>
            <a:ext cx="4926040" cy="469742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828800" y="1529548"/>
            <a:ext cx="5486400" cy="379890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432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019328" cy="365125"/>
          </a:xfrm>
        </p:spPr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115328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0193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84B08D0-BD44-4CAA-B3D5-789401B28100}" type="slidenum">
              <a:rPr lang="de-CH" smtClean="0"/>
              <a:pPr/>
              <a:t>‹#›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52" r:id="rId4"/>
    <p:sldLayoutId id="2147483655" r:id="rId5"/>
    <p:sldLayoutId id="2147483656" r:id="rId6"/>
    <p:sldLayoutId id="2147483657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oslo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shy@ShyCohen.co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ycohe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2571744"/>
            <a:ext cx="7772400" cy="1470025"/>
          </a:xfrm>
        </p:spPr>
        <p:txBody>
          <a:bodyPr/>
          <a:lstStyle/>
          <a:p>
            <a:pPr algn="ctr"/>
            <a:r>
              <a:rPr lang="de-CH" sz="5400" b="1" dirty="0" smtClean="0"/>
              <a:t>Modeling with „Oslo“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> Microsoft‘s Modeling Framework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 smtClean="0"/>
              <a:t>Shy Cohen</a:t>
            </a:r>
          </a:p>
          <a:p>
            <a:r>
              <a:rPr lang="de-CH" dirty="0" smtClean="0"/>
              <a:t>Independent Consultant</a:t>
            </a:r>
          </a:p>
          <a:p>
            <a:r>
              <a:rPr lang="de-CH" dirty="0" smtClean="0"/>
              <a:t>shy@ShyCohen.com 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Data With 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Defining Data Structures and Content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4919008"/>
            <a:ext cx="7772400" cy="163121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What We saw: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</a:t>
            </a:r>
            <a:r>
              <a:rPr lang="en-US" sz="2000" b="1" u="sng" dirty="0" smtClean="0">
                <a:solidFill>
                  <a:schemeClr val="bg1"/>
                </a:solidFill>
              </a:rPr>
              <a:t>Types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</a:t>
            </a:r>
            <a:r>
              <a:rPr lang="en-US" sz="2000" b="1" u="sng" dirty="0" smtClean="0">
                <a:solidFill>
                  <a:schemeClr val="bg1"/>
                </a:solidFill>
              </a:rPr>
              <a:t>Extents</a:t>
            </a:r>
            <a:r>
              <a:rPr lang="en-US" sz="2000" dirty="0" smtClean="0">
                <a:solidFill>
                  <a:schemeClr val="bg1"/>
                </a:solidFill>
              </a:rPr>
              <a:t> (containers)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Constraints</a:t>
            </a:r>
            <a:r>
              <a:rPr lang="en-US" sz="2000" dirty="0" smtClean="0">
                <a:solidFill>
                  <a:schemeClr val="bg1"/>
                </a:solidFill>
              </a:rPr>
              <a:t> &amp; </a:t>
            </a:r>
            <a:r>
              <a:rPr lang="en-US" sz="2000" b="1" u="sng" dirty="0" smtClean="0">
                <a:solidFill>
                  <a:schemeClr val="bg1"/>
                </a:solidFill>
              </a:rPr>
              <a:t>computed values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Projection</a:t>
            </a:r>
            <a:r>
              <a:rPr lang="en-US" sz="2000" dirty="0" smtClean="0">
                <a:solidFill>
                  <a:schemeClr val="bg1"/>
                </a:solidFill>
              </a:rPr>
              <a:t> to T-SQL, Repository SQL, and Abstract Syntax Trees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Creating a DLS with 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Defining and using a Domain Specific Language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4919008"/>
            <a:ext cx="7772400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What We saw: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a </a:t>
            </a:r>
            <a:r>
              <a:rPr lang="en-US" sz="2000" b="1" u="sng" dirty="0" smtClean="0">
                <a:solidFill>
                  <a:schemeClr val="bg1"/>
                </a:solidFill>
              </a:rPr>
              <a:t>DSL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Writing “code”</a:t>
            </a:r>
            <a:r>
              <a:rPr lang="en-US" sz="2000" dirty="0" smtClean="0">
                <a:solidFill>
                  <a:schemeClr val="bg1"/>
                </a:solidFill>
              </a:rPr>
              <a:t> using the DSL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Translation to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>
          <a:xfrm>
            <a:off x="228600" y="5257800"/>
            <a:ext cx="4572000" cy="1477328"/>
          </a:xfrm>
          <a:prstGeom prst="rect">
            <a:avLst/>
          </a:prstGeom>
          <a:solidFill>
            <a:srgbClr val="1B1B1B">
              <a:alpha val="56000"/>
            </a:srgbClr>
          </a:solidFill>
          <a:ln w="28575">
            <a:solidFill>
              <a:srgbClr val="FFC000"/>
            </a:solidFill>
          </a:ln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As of Feb 12 2009, M has a single compiler (M.exe), single MSBUILD task, and a single image format (*.</a:t>
            </a:r>
            <a:r>
              <a:rPr lang="en-US" dirty="0" err="1" smtClean="0">
                <a:solidFill>
                  <a:schemeClr val="bg1"/>
                </a:solidFill>
              </a:rPr>
              <a:t>mx</a:t>
            </a:r>
            <a:r>
              <a:rPr lang="en-US" dirty="0" smtClean="0">
                <a:solidFill>
                  <a:schemeClr val="bg1"/>
                </a:solidFill>
              </a:rPr>
              <a:t>).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Microsoft’s goal is to unify the “M” dialects and have a single M language by PDC 09.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 rot="7415488">
            <a:off x="530745" y="3649493"/>
            <a:ext cx="3446029" cy="304800"/>
          </a:xfrm>
          <a:prstGeom prst="right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900738" cy="868362"/>
          </a:xfrm>
        </p:spPr>
        <p:txBody>
          <a:bodyPr/>
          <a:lstStyle/>
          <a:p>
            <a:r>
              <a:rPr lang="en-US" dirty="0" smtClean="0"/>
              <a:t>The “M” Tool Chain (1)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124200" y="1524000"/>
            <a:ext cx="1322614" cy="117157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MG.Exe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Grammar Compiler</a:t>
            </a:r>
            <a:endParaRPr lang="en-US" i="1" dirty="0" smtClean="0"/>
          </a:p>
        </p:txBody>
      </p:sp>
      <p:sp>
        <p:nvSpPr>
          <p:cNvPr id="14" name="Folded Corner 13"/>
          <p:cNvSpPr/>
          <p:nvPr/>
        </p:nvSpPr>
        <p:spPr>
          <a:xfrm>
            <a:off x="3148694" y="2971800"/>
            <a:ext cx="2057400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Language.mgx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6400800" y="5257800"/>
            <a:ext cx="1600200" cy="1283910"/>
          </a:xfrm>
          <a:prstGeom prst="flowChartMagneticDisk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6" name="Folded Corner 15"/>
          <p:cNvSpPr/>
          <p:nvPr/>
        </p:nvSpPr>
        <p:spPr>
          <a:xfrm>
            <a:off x="609600" y="1676400"/>
            <a:ext cx="1857108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Language.mg</a:t>
            </a:r>
          </a:p>
        </p:txBody>
      </p:sp>
      <p:sp>
        <p:nvSpPr>
          <p:cNvPr id="21" name="Folded Corner 20"/>
          <p:cNvSpPr/>
          <p:nvPr/>
        </p:nvSpPr>
        <p:spPr>
          <a:xfrm>
            <a:off x="3148694" y="4114800"/>
            <a:ext cx="2057400" cy="7620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>
                <a:solidFill>
                  <a:schemeClr val="dk1"/>
                </a:solidFill>
              </a:rPr>
              <a:t>Program.MyDsl</a:t>
            </a:r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39494" y="3200400"/>
            <a:ext cx="1728106" cy="1676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MGX.Exe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Loader</a:t>
            </a:r>
            <a:endParaRPr lang="en-US" i="1" dirty="0" smtClean="0"/>
          </a:p>
        </p:txBody>
      </p:sp>
      <p:sp>
        <p:nvSpPr>
          <p:cNvPr id="24" name="Folded Corner 23"/>
          <p:cNvSpPr/>
          <p:nvPr/>
        </p:nvSpPr>
        <p:spPr>
          <a:xfrm>
            <a:off x="7873094" y="4038601"/>
            <a:ext cx="966106" cy="11430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>
              <a:solidFill>
                <a:schemeClr val="dk1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XAML</a:t>
            </a:r>
          </a:p>
        </p:txBody>
      </p:sp>
      <p:sp>
        <p:nvSpPr>
          <p:cNvPr id="26" name="Folded Corner 25"/>
          <p:cNvSpPr/>
          <p:nvPr/>
        </p:nvSpPr>
        <p:spPr>
          <a:xfrm>
            <a:off x="7873094" y="2819400"/>
            <a:ext cx="966106" cy="1055541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M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2286000" y="1828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>
            <a:off x="7239000" y="3352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Arrow 48"/>
          <p:cNvSpPr/>
          <p:nvPr/>
        </p:nvSpPr>
        <p:spPr>
          <a:xfrm>
            <a:off x="7239000" y="4114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own Arrow 49"/>
          <p:cNvSpPr/>
          <p:nvPr/>
        </p:nvSpPr>
        <p:spPr>
          <a:xfrm>
            <a:off x="3505200" y="2514600"/>
            <a:ext cx="457200" cy="7620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>
            <a:off x="5053694" y="34290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Arrow 51"/>
          <p:cNvSpPr/>
          <p:nvPr/>
        </p:nvSpPr>
        <p:spPr>
          <a:xfrm>
            <a:off x="5053694" y="4114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own Arrow 52"/>
          <p:cNvSpPr/>
          <p:nvPr/>
        </p:nvSpPr>
        <p:spPr>
          <a:xfrm>
            <a:off x="6705600" y="4800600"/>
            <a:ext cx="457200" cy="609600"/>
          </a:xfrm>
          <a:prstGeom prst="down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55" name="Folded Corner 54"/>
          <p:cNvSpPr/>
          <p:nvPr/>
        </p:nvSpPr>
        <p:spPr>
          <a:xfrm>
            <a:off x="5257800" y="5257800"/>
            <a:ext cx="966106" cy="771346"/>
          </a:xfrm>
          <a:prstGeom prst="foldedCorner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XML</a:t>
            </a:r>
          </a:p>
        </p:txBody>
      </p:sp>
      <p:sp>
        <p:nvSpPr>
          <p:cNvPr id="56" name="Down Arrow 55"/>
          <p:cNvSpPr/>
          <p:nvPr/>
        </p:nvSpPr>
        <p:spPr>
          <a:xfrm>
            <a:off x="5715000" y="4800600"/>
            <a:ext cx="457200" cy="609600"/>
          </a:xfrm>
          <a:prstGeom prst="down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7" grpId="0" animBg="1"/>
      <p:bldP spid="13" grpId="0" animBg="1"/>
      <p:bldP spid="14" grpId="0" animBg="1"/>
      <p:bldP spid="16" grpId="0" animBg="1"/>
      <p:bldP spid="21" grpId="0" animBg="1"/>
      <p:bldP spid="22" grpId="0" animBg="1"/>
      <p:bldP spid="24" grpId="0" animBg="1"/>
      <p:bldP spid="26" grpId="0" animBg="1"/>
      <p:bldP spid="2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900738" cy="868362"/>
          </a:xfrm>
        </p:spPr>
        <p:txBody>
          <a:bodyPr/>
          <a:lstStyle/>
          <a:p>
            <a:r>
              <a:rPr lang="en-US" dirty="0" smtClean="0"/>
              <a:t>The “M” Tool Chain (2)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868386" y="1905000"/>
            <a:ext cx="1322614" cy="109537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Compiler</a:t>
            </a:r>
            <a:endParaRPr lang="en-US" i="1" dirty="0" smtClean="0"/>
          </a:p>
        </p:txBody>
      </p:sp>
      <p:sp>
        <p:nvSpPr>
          <p:cNvPr id="14" name="Folded Corner 13"/>
          <p:cNvSpPr/>
          <p:nvPr/>
        </p:nvSpPr>
        <p:spPr>
          <a:xfrm>
            <a:off x="2819400" y="3733800"/>
            <a:ext cx="1469571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>
                <a:solidFill>
                  <a:schemeClr val="dk1"/>
                </a:solidFill>
              </a:rPr>
              <a:t>Model.mx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4876800" y="5257800"/>
            <a:ext cx="1600200" cy="1336676"/>
          </a:xfrm>
          <a:prstGeom prst="flowChartMagneticDis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/>
              <a:t>SQL </a:t>
            </a:r>
            <a:r>
              <a:rPr lang="en-US" sz="1600" b="1" dirty="0" smtClean="0"/>
              <a:t>(Repository)</a:t>
            </a:r>
            <a:endParaRPr lang="en-US" b="1" dirty="0" smtClean="0"/>
          </a:p>
        </p:txBody>
      </p:sp>
      <p:sp>
        <p:nvSpPr>
          <p:cNvPr id="16" name="Folded Corner 15"/>
          <p:cNvSpPr/>
          <p:nvPr/>
        </p:nvSpPr>
        <p:spPr>
          <a:xfrm>
            <a:off x="914400" y="1981201"/>
            <a:ext cx="1242651" cy="9144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/>
              <a:t>Model.m</a:t>
            </a:r>
            <a:endParaRPr 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5029200" y="3657600"/>
            <a:ext cx="1325880" cy="11704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MX.Exe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Loader</a:t>
            </a:r>
            <a:endParaRPr lang="en-US" i="1" dirty="0" smtClean="0"/>
          </a:p>
        </p:txBody>
      </p:sp>
      <p:sp>
        <p:nvSpPr>
          <p:cNvPr id="58" name="Right Arrow 57"/>
          <p:cNvSpPr/>
          <p:nvPr/>
        </p:nvSpPr>
        <p:spPr>
          <a:xfrm>
            <a:off x="2057400" y="21336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>
            <a:off x="4191000" y="39624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Down Arrow 59"/>
          <p:cNvSpPr/>
          <p:nvPr/>
        </p:nvSpPr>
        <p:spPr>
          <a:xfrm>
            <a:off x="3352800" y="2971800"/>
            <a:ext cx="457200" cy="9906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Down Arrow 60"/>
          <p:cNvSpPr/>
          <p:nvPr/>
        </p:nvSpPr>
        <p:spPr>
          <a:xfrm>
            <a:off x="5486400" y="4572000"/>
            <a:ext cx="457200" cy="9906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lded Corner 11"/>
          <p:cNvSpPr/>
          <p:nvPr/>
        </p:nvSpPr>
        <p:spPr>
          <a:xfrm>
            <a:off x="5000628" y="1928802"/>
            <a:ext cx="1469571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Model.sql</a:t>
            </a:r>
          </a:p>
        </p:txBody>
      </p:sp>
      <p:sp>
        <p:nvSpPr>
          <p:cNvPr id="17" name="Down Arrow 16"/>
          <p:cNvSpPr/>
          <p:nvPr/>
        </p:nvSpPr>
        <p:spPr>
          <a:xfrm rot="16200000">
            <a:off x="4410072" y="1876416"/>
            <a:ext cx="457200" cy="9906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0" grpId="0" animBg="1"/>
      <p:bldP spid="58" grpId="0" animBg="1"/>
      <p:bldP spid="59" grpId="0" animBg="1"/>
      <p:bldP spid="60" grpId="0" animBg="1"/>
      <p:bldP spid="61" grpId="0" animBg="1"/>
      <p:bldP spid="12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Interpreting a DLS with 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Using a Domain Specific Language without going through a database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5364320"/>
            <a:ext cx="7772400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What We saw: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Accessing the AST directly via </a:t>
            </a:r>
            <a:r>
              <a:rPr lang="en-US" sz="2000" b="1" u="sng" dirty="0" smtClean="0">
                <a:solidFill>
                  <a:schemeClr val="bg1"/>
                </a:solidFill>
              </a:rPr>
              <a:t>APIs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33400" y="1571612"/>
            <a:ext cx="8001000" cy="505778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Oslo is Microsoft’s new modeling platform</a:t>
            </a:r>
          </a:p>
          <a:p>
            <a:r>
              <a:rPr lang="en-US" sz="2400" dirty="0" smtClean="0"/>
              <a:t>The Repository is the heart of “Oslo”</a:t>
            </a:r>
          </a:p>
          <a:p>
            <a:pPr lvl="1"/>
            <a:r>
              <a:rPr lang="en-US" sz="2000" dirty="0" smtClean="0"/>
              <a:t>A set of services over SQL Server 2008</a:t>
            </a:r>
          </a:p>
          <a:p>
            <a:pPr lvl="1"/>
            <a:r>
              <a:rPr lang="en-US" sz="2000" dirty="0" smtClean="0"/>
              <a:t>Hundreds of pre-defined models</a:t>
            </a:r>
          </a:p>
          <a:p>
            <a:r>
              <a:rPr lang="en-US" sz="2400" dirty="0" smtClean="0"/>
              <a:t>“Quadrant” will provide the visual modeling experience</a:t>
            </a:r>
          </a:p>
          <a:p>
            <a:r>
              <a:rPr lang="en-US" sz="2400" dirty="0" smtClean="0"/>
              <a:t>“M” lets you textually manipulate data</a:t>
            </a:r>
          </a:p>
          <a:p>
            <a:pPr lvl="1"/>
            <a:r>
              <a:rPr lang="en-US" sz="2000" dirty="0" smtClean="0"/>
              <a:t>Rich language and tools for data and instance definition</a:t>
            </a:r>
          </a:p>
          <a:p>
            <a:pPr lvl="1"/>
            <a:r>
              <a:rPr lang="en-US" sz="2000" dirty="0" smtClean="0"/>
              <a:t>Rich language and tools to define DSLs</a:t>
            </a:r>
          </a:p>
          <a:p>
            <a:pPr lvl="1"/>
            <a:r>
              <a:rPr lang="en-US" sz="2000" dirty="0" smtClean="0"/>
              <a:t>Ability to consume parsed DSL output using data access APIs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Download the SDK, understand the Repository, and start learning M</a:t>
            </a:r>
          </a:p>
          <a:p>
            <a:endParaRPr lang="en-US" sz="2400" dirty="0" smtClean="0"/>
          </a:p>
          <a:p>
            <a:r>
              <a:rPr lang="en-US" sz="2400" dirty="0" smtClean="0"/>
              <a:t>Create DSLs for your application domains</a:t>
            </a:r>
          </a:p>
          <a:p>
            <a:pPr lvl="1"/>
            <a:r>
              <a:rPr lang="en-US" sz="2400" dirty="0" smtClean="0"/>
              <a:t>E.g. replace script and XML configuration files with something more readable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Let Microsoft know what you like and what you don’t like – they do listen!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3"/>
              </a:rPr>
              <a:t>http://msdn.microsoft.com/oslo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Download links</a:t>
            </a:r>
          </a:p>
          <a:p>
            <a:pPr lvl="1"/>
            <a:r>
              <a:rPr lang="en-US" sz="2400" dirty="0" smtClean="0"/>
              <a:t>Tutorials, videos and webcasts</a:t>
            </a:r>
          </a:p>
          <a:p>
            <a:pPr lvl="1"/>
            <a:r>
              <a:rPr lang="en-US" sz="2400" dirty="0" smtClean="0"/>
              <a:t>A lot of other content</a:t>
            </a:r>
          </a:p>
          <a:p>
            <a:endParaRPr lang="en-US" sz="2400" dirty="0" smtClean="0"/>
          </a:p>
          <a:p>
            <a:r>
              <a:rPr lang="en-US" sz="2400" dirty="0" smtClean="0"/>
              <a:t>My email: </a:t>
            </a:r>
            <a:r>
              <a:rPr lang="en-US" sz="2400" dirty="0" smtClean="0">
                <a:hlinkClick r:id="rId4"/>
              </a:rPr>
              <a:t>shy@ShyCohen.com</a:t>
            </a:r>
            <a:r>
              <a:rPr lang="en-US" sz="2400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About the Presenter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447800"/>
            <a:ext cx="78486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Shy Cohen is an independent Software Architect, Consultant, Speaker, Coach &amp; Entrepreneur. His primary focus areas are cloud and distributed computing, and software architecture. 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Drawing on over 2 decades of wide-ranging experience in the software industry, Shy feels equally “at home” speaking on stage in to an audience of hundreds, discussing high-level value propositions and business strategies with executives and decision makers, whiteboarding system architecture and designs with architects and team leads, or writing code with developers.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Previously, Shy worked at Microsoft as a Senior Program Manager on projects such as "Oslo", Windows Communication Foundation, MSN, Windows, ISA, and others. Prior to working at Microsoft, Shy worked at Intel and ran a small software company.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4648200"/>
            <a:ext cx="7086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Shy has a passion for teaching others. He taught as a college professor, is a published author, and an internationally acclaimed presenter. Shy is also an entrepreneur who thrives on finding how technology can help spark or support business ideas. Shy holds a B.Sc. in Computer Science and a Computer Engineering degree from the Technion.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To learn more, visit </a:t>
            </a:r>
            <a:r>
              <a:rPr lang="en-US" sz="1600" dirty="0" smtClean="0">
                <a:solidFill>
                  <a:schemeClr val="bg1"/>
                </a:solidFill>
                <a:hlinkClick r:id="rId3"/>
              </a:rPr>
              <a:t>www.ShyCohen.com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</a:p>
          <a:p>
            <a:endParaRPr lang="en-US" sz="1600" dirty="0"/>
          </a:p>
        </p:txBody>
      </p:sp>
      <p:pic>
        <p:nvPicPr>
          <p:cNvPr id="7" name="Picture 6" descr="Shy Cohen Bio Pic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019" y="76200"/>
            <a:ext cx="909781" cy="106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The Evolution of Software Modeling</a:t>
            </a:r>
          </a:p>
          <a:p>
            <a:r>
              <a:rPr lang="en-US" dirty="0" smtClean="0"/>
              <a:t>Oslo</a:t>
            </a:r>
          </a:p>
          <a:p>
            <a:pPr lvl="1"/>
            <a:r>
              <a:rPr lang="en-US" dirty="0" smtClean="0"/>
              <a:t>Overview</a:t>
            </a:r>
          </a:p>
          <a:p>
            <a:pPr lvl="1"/>
            <a:r>
              <a:rPr lang="en-US" dirty="0" smtClean="0"/>
              <a:t>Components</a:t>
            </a:r>
          </a:p>
          <a:p>
            <a:pPr lvl="1"/>
            <a:r>
              <a:rPr lang="en-US" dirty="0" smtClean="0"/>
              <a:t>Demos, demos, demos</a:t>
            </a:r>
          </a:p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Trending Towards Data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2057400"/>
            <a:ext cx="3657600" cy="1752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19600" y="2057400"/>
            <a:ext cx="3733800" cy="1752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>
            <a:endCxn id="177" idx="0"/>
          </p:cNvCxnSpPr>
          <p:nvPr/>
        </p:nvCxnSpPr>
        <p:spPr>
          <a:xfrm rot="16200000" flipH="1">
            <a:off x="5391150" y="3524250"/>
            <a:ext cx="1295400" cy="4953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990600" y="2590800"/>
            <a:ext cx="3200400" cy="838200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Functionality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2590800"/>
            <a:ext cx="1600200" cy="8382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Generic Functionality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800600" y="2209800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</a:t>
            </a:r>
            <a:endParaRPr lang="en-US" sz="1600" dirty="0"/>
          </a:p>
        </p:txBody>
      </p:sp>
      <p:sp>
        <p:nvSpPr>
          <p:cNvPr id="96" name="Rectangle 95"/>
          <p:cNvSpPr/>
          <p:nvPr/>
        </p:nvSpPr>
        <p:spPr>
          <a:xfrm>
            <a:off x="6400800" y="3352800"/>
            <a:ext cx="533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Out</a:t>
            </a:r>
            <a:endParaRPr lang="en-US" sz="1600" dirty="0"/>
          </a:p>
        </p:txBody>
      </p:sp>
      <p:sp>
        <p:nvSpPr>
          <p:cNvPr id="98" name="Rectangle 97"/>
          <p:cNvSpPr/>
          <p:nvPr/>
        </p:nvSpPr>
        <p:spPr>
          <a:xfrm>
            <a:off x="6781800" y="2743200"/>
            <a:ext cx="1219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Runtime</a:t>
            </a:r>
            <a:endParaRPr lang="en-US" sz="1600" dirty="0"/>
          </a:p>
        </p:txBody>
      </p:sp>
      <p:grpSp>
        <p:nvGrpSpPr>
          <p:cNvPr id="2" name="Group 191"/>
          <p:cNvGrpSpPr/>
          <p:nvPr/>
        </p:nvGrpSpPr>
        <p:grpSpPr>
          <a:xfrm>
            <a:off x="3581400" y="4419600"/>
            <a:ext cx="5410200" cy="2286000"/>
            <a:chOff x="3581400" y="4419600"/>
            <a:chExt cx="5410200" cy="1981200"/>
          </a:xfrm>
        </p:grpSpPr>
        <p:sp>
          <p:nvSpPr>
            <p:cNvPr id="177" name="Rectangle 176"/>
            <p:cNvSpPr/>
            <p:nvPr/>
          </p:nvSpPr>
          <p:spPr>
            <a:xfrm>
              <a:off x="3581400" y="4419600"/>
              <a:ext cx="5410200" cy="19812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1"/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Data The App Is </a:t>
              </a:r>
              <a:r>
                <a:rPr lang="en-US" sz="24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NOT</a:t>
              </a:r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Aware Of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3733800" y="4881880"/>
              <a:ext cx="9144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UML</a:t>
              </a:r>
              <a:endParaRPr lang="en-US" sz="16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4800600" y="4881880"/>
              <a:ext cx="9906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Excel</a:t>
              </a:r>
              <a:endParaRPr lang="en-US" sz="1600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5943600" y="4881880"/>
              <a:ext cx="8382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Text</a:t>
              </a:r>
              <a:endParaRPr lang="en-US" sz="1600" dirty="0"/>
            </a:p>
          </p:txBody>
        </p:sp>
        <p:cxnSp>
          <p:nvCxnSpPr>
            <p:cNvPr id="27" name="Straight Arrow Connector 26"/>
            <p:cNvCxnSpPr>
              <a:stCxn id="15" idx="4"/>
              <a:endCxn id="106" idx="0"/>
            </p:cNvCxnSpPr>
            <p:nvPr/>
          </p:nvCxnSpPr>
          <p:spPr>
            <a:xfrm rot="5400000">
              <a:off x="6263640" y="5377074"/>
              <a:ext cx="198120" cy="158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6858000" y="4881880"/>
              <a:ext cx="12954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Database</a:t>
              </a:r>
              <a:endParaRPr lang="en-US" sz="1400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8305800" y="4881880"/>
              <a:ext cx="6096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…</a:t>
              </a:r>
              <a:endParaRPr lang="en-US" sz="1600" dirty="0"/>
            </a:p>
          </p:txBody>
        </p:sp>
        <p:sp>
          <p:nvSpPr>
            <p:cNvPr id="106" name="Oval 105"/>
            <p:cNvSpPr/>
            <p:nvPr/>
          </p:nvSpPr>
          <p:spPr>
            <a:xfrm>
              <a:off x="5029200" y="5476240"/>
              <a:ext cx="2667000" cy="36576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Code Generation</a:t>
              </a:r>
              <a:endParaRPr lang="en-US" sz="1600" dirty="0"/>
            </a:p>
          </p:txBody>
        </p:sp>
        <p:cxnSp>
          <p:nvCxnSpPr>
            <p:cNvPr id="131" name="Straight Arrow Connector 130"/>
            <p:cNvCxnSpPr>
              <a:stCxn id="11" idx="5"/>
              <a:endCxn id="106" idx="1"/>
            </p:cNvCxnSpPr>
            <p:nvPr/>
          </p:nvCxnSpPr>
          <p:spPr>
            <a:xfrm rot="16200000" flipH="1">
              <a:off x="4812175" y="4922206"/>
              <a:ext cx="309712" cy="90548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stCxn id="14" idx="4"/>
              <a:endCxn id="106" idx="1"/>
            </p:cNvCxnSpPr>
            <p:nvPr/>
          </p:nvCxnSpPr>
          <p:spPr>
            <a:xfrm rot="16200000" flipH="1">
              <a:off x="5231994" y="5342025"/>
              <a:ext cx="251684" cy="123873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3" name="Straight Arrow Connector 142"/>
            <p:cNvCxnSpPr>
              <a:stCxn id="69" idx="4"/>
              <a:endCxn id="106" idx="7"/>
            </p:cNvCxnSpPr>
            <p:nvPr/>
          </p:nvCxnSpPr>
          <p:spPr>
            <a:xfrm rot="5400000">
              <a:off x="7279822" y="5303926"/>
              <a:ext cx="251684" cy="200073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7" name="Straight Arrow Connector 146"/>
            <p:cNvCxnSpPr>
              <a:stCxn id="78" idx="3"/>
              <a:endCxn id="106" idx="6"/>
            </p:cNvCxnSpPr>
            <p:nvPr/>
          </p:nvCxnSpPr>
          <p:spPr>
            <a:xfrm rot="5400000">
              <a:off x="7826123" y="5090169"/>
              <a:ext cx="439028" cy="6988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106" idx="4"/>
              <a:endCxn id="68" idx="0"/>
            </p:cNvCxnSpPr>
            <p:nvPr/>
          </p:nvCxnSpPr>
          <p:spPr>
            <a:xfrm rot="5400000">
              <a:off x="6248401" y="5956194"/>
              <a:ext cx="228600" cy="158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8" name="Oval 67"/>
          <p:cNvSpPr/>
          <p:nvPr/>
        </p:nvSpPr>
        <p:spPr>
          <a:xfrm>
            <a:off x="5029200" y="6324600"/>
            <a:ext cx="2667000" cy="3048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Executable Code</a:t>
            </a:r>
            <a:endParaRPr lang="en-US" sz="1600" dirty="0"/>
          </a:p>
        </p:txBody>
      </p:sp>
      <p:grpSp>
        <p:nvGrpSpPr>
          <p:cNvPr id="3" name="Group 192"/>
          <p:cNvGrpSpPr/>
          <p:nvPr/>
        </p:nvGrpSpPr>
        <p:grpSpPr>
          <a:xfrm>
            <a:off x="762000" y="4419600"/>
            <a:ext cx="2514600" cy="2286000"/>
            <a:chOff x="762000" y="4419600"/>
            <a:chExt cx="2514600" cy="2286000"/>
          </a:xfrm>
        </p:grpSpPr>
        <p:sp>
          <p:nvSpPr>
            <p:cNvPr id="186" name="Rectangle 185"/>
            <p:cNvSpPr/>
            <p:nvPr/>
          </p:nvSpPr>
          <p:spPr>
            <a:xfrm>
              <a:off x="762000" y="4419600"/>
              <a:ext cx="2514600" cy="2286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1"/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Data The App </a:t>
              </a:r>
              <a:r>
                <a:rPr lang="en-US" sz="24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IS</a:t>
              </a:r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Aware Of</a:t>
              </a:r>
            </a:p>
          </p:txBody>
        </p:sp>
        <p:sp>
          <p:nvSpPr>
            <p:cNvPr id="187" name="Oval 186"/>
            <p:cNvSpPr/>
            <p:nvPr/>
          </p:nvSpPr>
          <p:spPr>
            <a:xfrm>
              <a:off x="990600" y="5410200"/>
              <a:ext cx="1981200" cy="83820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“Executable” Data</a:t>
              </a:r>
              <a:endParaRPr lang="en-US" sz="1600" dirty="0"/>
            </a:p>
          </p:txBody>
        </p:sp>
      </p:grpSp>
      <p:cxnSp>
        <p:nvCxnSpPr>
          <p:cNvPr id="188" name="Straight Arrow Connector 187"/>
          <p:cNvCxnSpPr>
            <a:endCxn id="186" idx="0"/>
          </p:cNvCxnSpPr>
          <p:nvPr/>
        </p:nvCxnSpPr>
        <p:spPr>
          <a:xfrm rot="10800000" flipV="1">
            <a:off x="2019300" y="3124200"/>
            <a:ext cx="3543300" cy="1295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1" name="&quot;No&quot; Symbol 190"/>
          <p:cNvSpPr/>
          <p:nvPr/>
        </p:nvSpPr>
        <p:spPr>
          <a:xfrm>
            <a:off x="5105400" y="4114800"/>
            <a:ext cx="2438400" cy="2514600"/>
          </a:xfrm>
          <a:prstGeom prst="noSmoking">
            <a:avLst/>
          </a:prstGeom>
          <a:solidFill>
            <a:srgbClr val="FF0000">
              <a:alpha val="7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90800" y="2590800"/>
            <a:ext cx="1600200" cy="838200"/>
          </a:xfrm>
          <a:prstGeom prst="rect">
            <a:avLst/>
          </a:prstGeom>
          <a:solidFill>
            <a:srgbClr val="CC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 Functionality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22084 0.0166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9" grpId="0" animBg="1"/>
      <p:bldP spid="95" grpId="0" animBg="1"/>
      <p:bldP spid="96" grpId="0" animBg="1"/>
      <p:bldP spid="98" grpId="0" animBg="1"/>
      <p:bldP spid="68" grpId="0" animBg="1"/>
      <p:bldP spid="191" grpId="0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3962400" y="1981200"/>
            <a:ext cx="12192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57800" y="1981200"/>
            <a:ext cx="19050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Runtime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09800" y="1981200"/>
            <a:ext cx="16764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2400" y="1981200"/>
            <a:ext cx="19812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42844" y="2143116"/>
            <a:ext cx="7143800" cy="142876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Exec. Data</a:t>
            </a:r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>
            <a:off x="19812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19812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9812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36576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36576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36576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410200" y="50292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Electronics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10200" y="43434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CPU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410200" y="36576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410200" y="29718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own RT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438400" y="43434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Compiler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438400" y="36576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Compiler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438400" y="29718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tool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04800" y="43434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 (C code)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04800" y="36576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 (C# code)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04800" y="29718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Our model definition</a:t>
            </a:r>
            <a:endParaRPr lang="en-US" sz="1400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019800" y="34290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5400000">
            <a:off x="6019800" y="41148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5400000">
            <a:off x="6019800" y="48006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ular Callout 28"/>
          <p:cNvSpPr/>
          <p:nvPr/>
        </p:nvSpPr>
        <p:spPr>
          <a:xfrm>
            <a:off x="7391400" y="4648200"/>
            <a:ext cx="1600200" cy="685800"/>
          </a:xfrm>
          <a:prstGeom prst="wedgeRectCallout">
            <a:avLst>
              <a:gd name="adj1" fmla="val -73668"/>
              <a:gd name="adj2" fmla="val -6856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Enables the hardware to do many things</a:t>
            </a:r>
            <a:endParaRPr lang="en-US" sz="1200" dirty="0"/>
          </a:p>
        </p:txBody>
      </p:sp>
      <p:sp>
        <p:nvSpPr>
          <p:cNvPr id="30" name="Rectangular Callout 29"/>
          <p:cNvSpPr/>
          <p:nvPr/>
        </p:nvSpPr>
        <p:spPr>
          <a:xfrm>
            <a:off x="7391400" y="3505200"/>
            <a:ext cx="1600200" cy="914400"/>
          </a:xfrm>
          <a:prstGeom prst="wedgeRectCallout">
            <a:avLst>
              <a:gd name="adj1" fmla="val -74916"/>
              <a:gd name="adj2" fmla="val -1318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Platform independence, memory mgmt, security, …</a:t>
            </a:r>
            <a:endParaRPr lang="en-US" sz="1200" dirty="0"/>
          </a:p>
        </p:txBody>
      </p:sp>
      <p:sp>
        <p:nvSpPr>
          <p:cNvPr id="31" name="Rectangular Callout 30"/>
          <p:cNvSpPr/>
          <p:nvPr/>
        </p:nvSpPr>
        <p:spPr>
          <a:xfrm>
            <a:off x="7391400" y="2438400"/>
            <a:ext cx="1600200" cy="914400"/>
          </a:xfrm>
          <a:prstGeom prst="wedgeRectCallout">
            <a:avLst>
              <a:gd name="adj1" fmla="val -77637"/>
              <a:gd name="adj2" fmla="val 1862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Rapid development, automated testing, agility, resource saving, …</a:t>
            </a:r>
            <a:endParaRPr lang="en-US" sz="1200" dirty="0"/>
          </a:p>
        </p:txBody>
      </p:sp>
      <p:sp>
        <p:nvSpPr>
          <p:cNvPr id="34" name="Rectangular Callout 33"/>
          <p:cNvSpPr/>
          <p:nvPr/>
        </p:nvSpPr>
        <p:spPr>
          <a:xfrm>
            <a:off x="7391400" y="5562600"/>
            <a:ext cx="1600200" cy="457200"/>
          </a:xfrm>
          <a:prstGeom prst="wedgeRectCallout">
            <a:avLst>
              <a:gd name="adj1" fmla="val -73668"/>
              <a:gd name="adj2" fmla="val -1138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 dedicated solution</a:t>
            </a:r>
            <a:endParaRPr lang="en-US" sz="1200" dirty="0"/>
          </a:p>
        </p:txBody>
      </p:sp>
      <p:sp>
        <p:nvSpPr>
          <p:cNvPr id="42" name="Rectangle 41"/>
          <p:cNvSpPr/>
          <p:nvPr/>
        </p:nvSpPr>
        <p:spPr>
          <a:xfrm>
            <a:off x="4114800" y="43434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ASM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4114800" y="36576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MSIL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4114800" y="29718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Our Data</a:t>
            </a:r>
            <a:endParaRPr lang="en-US" sz="1200" baseline="-25000" dirty="0"/>
          </a:p>
        </p:txBody>
      </p:sp>
      <p:sp>
        <p:nvSpPr>
          <p:cNvPr id="45" name="Right Arrow 44"/>
          <p:cNvSpPr/>
          <p:nvPr/>
        </p:nvSpPr>
        <p:spPr>
          <a:xfrm>
            <a:off x="49530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49530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>
            <a:off x="49530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04800" y="22860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Interpreted Models</a:t>
            </a:r>
            <a:endParaRPr lang="en-US" sz="1400" dirty="0"/>
          </a:p>
        </p:txBody>
      </p:sp>
      <p:sp>
        <p:nvSpPr>
          <p:cNvPr id="38" name="Bent-Up Arrow 37"/>
          <p:cNvSpPr/>
          <p:nvPr/>
        </p:nvSpPr>
        <p:spPr>
          <a:xfrm flipV="1">
            <a:off x="1981199" y="2438400"/>
            <a:ext cx="4302591" cy="533400"/>
          </a:xfrm>
          <a:prstGeom prst="bentUpArrow">
            <a:avLst>
              <a:gd name="adj1" fmla="val 21750"/>
              <a:gd name="adj2" fmla="val 25000"/>
              <a:gd name="adj3" fmla="val 25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 animBg="1"/>
      <p:bldP spid="18" grpId="0" animBg="1"/>
      <p:bldP spid="19" grpId="0" animBg="1"/>
      <p:bldP spid="3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33400" y="1571612"/>
            <a:ext cx="8077200" cy="5057788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“Oslo” is a set of forthcoming products &amp; technologies</a:t>
            </a:r>
          </a:p>
          <a:p>
            <a:pPr lvl="1"/>
            <a:r>
              <a:rPr lang="en-US" sz="2400" dirty="0" smtClean="0"/>
              <a:t>A family of languages (collectively called </a:t>
            </a:r>
            <a:r>
              <a:rPr lang="en-US" sz="2400" b="1" dirty="0" smtClean="0"/>
              <a:t>“M”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A SQL-based data store (</a:t>
            </a:r>
            <a:r>
              <a:rPr lang="en-US" sz="2400" b="1" dirty="0" smtClean="0"/>
              <a:t>Repository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Visual data manipulation tool (</a:t>
            </a:r>
            <a:r>
              <a:rPr lang="en-US" sz="2400" b="1" dirty="0" smtClean="0"/>
              <a:t>“Quadrant”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Domain Specific experiences</a:t>
            </a:r>
          </a:p>
          <a:p>
            <a:pPr lvl="1"/>
            <a:endParaRPr lang="en-US" sz="2400" dirty="0" smtClean="0"/>
          </a:p>
          <a:p>
            <a:pPr lvl="0"/>
            <a:r>
              <a:rPr lang="en-US" sz="2400" dirty="0" smtClean="0"/>
              <a:t>These will be released over time</a:t>
            </a:r>
          </a:p>
          <a:p>
            <a:pPr lvl="1"/>
            <a:r>
              <a:rPr lang="en-US" sz="2400" dirty="0" smtClean="0"/>
              <a:t>The Repository and “M” are in the front</a:t>
            </a:r>
          </a:p>
          <a:p>
            <a:pPr lvl="1"/>
            <a:r>
              <a:rPr lang="en-US" sz="2400" dirty="0" smtClean="0"/>
              <a:t>“Quadrant” seems to be following behind</a:t>
            </a:r>
          </a:p>
          <a:p>
            <a:pPr lvl="1"/>
            <a:r>
              <a:rPr lang="en-US" sz="2400" dirty="0" smtClean="0"/>
              <a:t>Release of V1 is targeted for 2009</a:t>
            </a:r>
          </a:p>
          <a:p>
            <a:pPr lvl="2"/>
            <a:r>
              <a:rPr lang="en-US" sz="2000" dirty="0" smtClean="0"/>
              <a:t>Alongside Visual Studio 2010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Model-Driven Apps w/ Oslo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609600" y="38100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W</a:t>
            </a:r>
            <a:endParaRPr lang="en-US" b="1" dirty="0"/>
          </a:p>
        </p:txBody>
      </p:sp>
      <p:sp>
        <p:nvSpPr>
          <p:cNvPr id="5" name="Right Arrow 4"/>
          <p:cNvSpPr/>
          <p:nvPr/>
        </p:nvSpPr>
        <p:spPr>
          <a:xfrm rot="6415215">
            <a:off x="1020276" y="3543904"/>
            <a:ext cx="64538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867400" y="36576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5867400" y="49530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Y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5867400" y="23622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 X</a:t>
            </a:r>
            <a:endParaRPr lang="en-US" b="1" dirty="0"/>
          </a:p>
        </p:txBody>
      </p:sp>
      <p:sp>
        <p:nvSpPr>
          <p:cNvPr id="9" name="Flowchart: Magnetic Disk 8"/>
          <p:cNvSpPr/>
          <p:nvPr/>
        </p:nvSpPr>
        <p:spPr>
          <a:xfrm>
            <a:off x="2590800" y="2667000"/>
            <a:ext cx="2057400" cy="2362200"/>
          </a:xfrm>
          <a:prstGeom prst="flowChartMagneticDisk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endParaRPr lang="en-US" sz="1050" dirty="0" smtClean="0"/>
          </a:p>
          <a:p>
            <a:pPr algn="ctr"/>
            <a:r>
              <a:rPr lang="en-US" b="1" dirty="0" smtClean="0"/>
              <a:t>Repository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981200" y="1752600"/>
            <a:ext cx="1066800" cy="381000"/>
          </a:xfrm>
          <a:prstGeom prst="rect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“M”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4114800" y="1752600"/>
            <a:ext cx="1600200" cy="381000"/>
          </a:xfrm>
          <a:prstGeom prst="rect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“Quadrant”</a:t>
            </a:r>
          </a:p>
        </p:txBody>
      </p:sp>
      <p:sp>
        <p:nvSpPr>
          <p:cNvPr id="12" name="Right Arrow 11"/>
          <p:cNvSpPr/>
          <p:nvPr/>
        </p:nvSpPr>
        <p:spPr>
          <a:xfrm rot="1579264">
            <a:off x="3694689" y="3445678"/>
            <a:ext cx="2385415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469991" flipV="1">
            <a:off x="3880799" y="4685594"/>
            <a:ext cx="216440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4114800" y="2895600"/>
            <a:ext cx="182880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Document 14"/>
          <p:cNvSpPr/>
          <p:nvPr/>
        </p:nvSpPr>
        <p:spPr>
          <a:xfrm>
            <a:off x="3200400" y="30480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16" name="Flowchart: Document 15"/>
          <p:cNvSpPr/>
          <p:nvPr/>
        </p:nvSpPr>
        <p:spPr>
          <a:xfrm>
            <a:off x="33528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17" name="Flowchart: Document 16"/>
          <p:cNvSpPr/>
          <p:nvPr/>
        </p:nvSpPr>
        <p:spPr>
          <a:xfrm>
            <a:off x="29718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18" name="Flowchart: Document 17"/>
          <p:cNvSpPr/>
          <p:nvPr/>
        </p:nvSpPr>
        <p:spPr>
          <a:xfrm>
            <a:off x="3200400" y="27432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19" name="Left-Right Arrow 18"/>
          <p:cNvSpPr/>
          <p:nvPr/>
        </p:nvSpPr>
        <p:spPr>
          <a:xfrm rot="7659525">
            <a:off x="3807712" y="2341947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-Right Arrow 19"/>
          <p:cNvSpPr/>
          <p:nvPr/>
        </p:nvSpPr>
        <p:spPr>
          <a:xfrm rot="13940475" flipH="1">
            <a:off x="2473857" y="2351316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Document 20"/>
          <p:cNvSpPr/>
          <p:nvPr/>
        </p:nvSpPr>
        <p:spPr>
          <a:xfrm>
            <a:off x="3200400" y="41910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#1</a:t>
            </a:r>
            <a:endParaRPr lang="en-US" sz="1200" dirty="0"/>
          </a:p>
        </p:txBody>
      </p:sp>
      <p:sp>
        <p:nvSpPr>
          <p:cNvPr id="22" name="Rectangular Callout 21"/>
          <p:cNvSpPr/>
          <p:nvPr/>
        </p:nvSpPr>
        <p:spPr>
          <a:xfrm>
            <a:off x="3962400" y="5410200"/>
            <a:ext cx="1524000" cy="914400"/>
          </a:xfrm>
          <a:prstGeom prst="wedgeRectCallout">
            <a:avLst>
              <a:gd name="adj1" fmla="val 32650"/>
              <a:gd name="adj2" fmla="val -303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Access Technology</a:t>
            </a:r>
            <a:endParaRPr lang="en-US" dirty="0"/>
          </a:p>
        </p:txBody>
      </p:sp>
      <p:sp>
        <p:nvSpPr>
          <p:cNvPr id="23" name="Flowchart: Document 22"/>
          <p:cNvSpPr/>
          <p:nvPr/>
        </p:nvSpPr>
        <p:spPr>
          <a:xfrm>
            <a:off x="11430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</a:t>
            </a:r>
            <a:endParaRPr lang="en-US" sz="1400" dirty="0"/>
          </a:p>
        </p:txBody>
      </p:sp>
      <p:sp>
        <p:nvSpPr>
          <p:cNvPr id="24" name="Left-Right Arrow 23"/>
          <p:cNvSpPr/>
          <p:nvPr/>
        </p:nvSpPr>
        <p:spPr>
          <a:xfrm rot="18665317" flipH="1">
            <a:off x="1498805" y="2361197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ular Callout 24"/>
          <p:cNvSpPr/>
          <p:nvPr/>
        </p:nvSpPr>
        <p:spPr>
          <a:xfrm>
            <a:off x="2057400" y="5410200"/>
            <a:ext cx="1371600" cy="914400"/>
          </a:xfrm>
          <a:prstGeom prst="wedgeRectCallout">
            <a:avLst>
              <a:gd name="adj1" fmla="val -100519"/>
              <a:gd name="adj2" fmla="val -237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SDK Class Libraries</a:t>
            </a:r>
          </a:p>
        </p:txBody>
      </p:sp>
      <p:sp>
        <p:nvSpPr>
          <p:cNvPr id="26" name="Right Arrow 25"/>
          <p:cNvSpPr/>
          <p:nvPr/>
        </p:nvSpPr>
        <p:spPr>
          <a:xfrm rot="21363038">
            <a:off x="3591689" y="4033104"/>
            <a:ext cx="2385415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ocument 26"/>
          <p:cNvSpPr/>
          <p:nvPr/>
        </p:nvSpPr>
        <p:spPr>
          <a:xfrm>
            <a:off x="3581400" y="40386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#2</a:t>
            </a:r>
            <a:endParaRPr lang="en-US" sz="1200" dirty="0"/>
          </a:p>
        </p:txBody>
      </p:sp>
      <p:sp>
        <p:nvSpPr>
          <p:cNvPr id="28" name="Flowchart: Document 27"/>
          <p:cNvSpPr/>
          <p:nvPr/>
        </p:nvSpPr>
        <p:spPr>
          <a:xfrm>
            <a:off x="2743200" y="41910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#N</a:t>
            </a:r>
            <a:endParaRPr lang="en-US" sz="1200" dirty="0"/>
          </a:p>
        </p:txBody>
      </p:sp>
      <p:sp>
        <p:nvSpPr>
          <p:cNvPr id="29" name="Flowchart: Document 28"/>
          <p:cNvSpPr/>
          <p:nvPr/>
        </p:nvSpPr>
        <p:spPr>
          <a:xfrm>
            <a:off x="3352800" y="43434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#1</a:t>
            </a:r>
            <a:endParaRPr lang="en-US" sz="1200" dirty="0"/>
          </a:p>
        </p:txBody>
      </p:sp>
      <p:sp>
        <p:nvSpPr>
          <p:cNvPr id="30" name="Flowchart: Document 29"/>
          <p:cNvSpPr/>
          <p:nvPr/>
        </p:nvSpPr>
        <p:spPr>
          <a:xfrm>
            <a:off x="3505200" y="41910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#2</a:t>
            </a:r>
            <a:endParaRPr lang="en-US" sz="1200" dirty="0"/>
          </a:p>
        </p:txBody>
      </p:sp>
      <p:sp>
        <p:nvSpPr>
          <p:cNvPr id="31" name="Flowchart: Document 30"/>
          <p:cNvSpPr/>
          <p:nvPr/>
        </p:nvSpPr>
        <p:spPr>
          <a:xfrm>
            <a:off x="3124200" y="39624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#N</a:t>
            </a:r>
            <a:endParaRPr lang="en-US" sz="1200" dirty="0"/>
          </a:p>
        </p:txBody>
      </p:sp>
      <p:sp>
        <p:nvSpPr>
          <p:cNvPr id="32" name="Flowchart: Document 31"/>
          <p:cNvSpPr/>
          <p:nvPr/>
        </p:nvSpPr>
        <p:spPr>
          <a:xfrm>
            <a:off x="3352800" y="41148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#1</a:t>
            </a:r>
            <a:endParaRPr lang="en-US" sz="1200" dirty="0"/>
          </a:p>
        </p:txBody>
      </p:sp>
      <p:sp>
        <p:nvSpPr>
          <p:cNvPr id="33" name="Flowchart: Document 32"/>
          <p:cNvSpPr/>
          <p:nvPr/>
        </p:nvSpPr>
        <p:spPr>
          <a:xfrm>
            <a:off x="2819400" y="40386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#2</a:t>
            </a:r>
            <a:endParaRPr lang="en-US" sz="1200" dirty="0"/>
          </a:p>
        </p:txBody>
      </p:sp>
      <p:sp>
        <p:nvSpPr>
          <p:cNvPr id="34" name="Flowchart: Document 33"/>
          <p:cNvSpPr/>
          <p:nvPr/>
        </p:nvSpPr>
        <p:spPr>
          <a:xfrm>
            <a:off x="3048000" y="43434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#N</a:t>
            </a:r>
            <a:endParaRPr lang="en-US" sz="1200" dirty="0"/>
          </a:p>
        </p:txBody>
      </p:sp>
      <p:grpSp>
        <p:nvGrpSpPr>
          <p:cNvPr id="35" name="Group 138"/>
          <p:cNvGrpSpPr/>
          <p:nvPr/>
        </p:nvGrpSpPr>
        <p:grpSpPr>
          <a:xfrm>
            <a:off x="7162800" y="2743200"/>
            <a:ext cx="1790700" cy="2590800"/>
            <a:chOff x="6667501" y="2286000"/>
            <a:chExt cx="1790700" cy="2590800"/>
          </a:xfrm>
        </p:grpSpPr>
        <p:sp>
          <p:nvSpPr>
            <p:cNvPr id="36" name="Round Same Side Corner Rectangle 35"/>
            <p:cNvSpPr/>
            <p:nvPr/>
          </p:nvSpPr>
          <p:spPr bwMode="auto">
            <a:xfrm>
              <a:off x="6743700" y="2286000"/>
              <a:ext cx="1714500" cy="2590800"/>
            </a:xfrm>
            <a:prstGeom prst="round2SameRect">
              <a:avLst>
                <a:gd name="adj1" fmla="val 6090"/>
                <a:gd name="adj2" fmla="val 0"/>
              </a:avLst>
            </a:prstGeom>
            <a:solidFill>
              <a:srgbClr val="33CC33"/>
            </a:solidFill>
            <a:ln w="28575" cap="flat" cmpd="sng" algn="ctr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667501" y="2362200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rbel" pitchFamily="34" charset="0"/>
                </a:rPr>
                <a:t>RUNTIMES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rbel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6743700" y="27432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“Dublin”</a:t>
              </a: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6743700" y="30480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ASP.NET</a:t>
              </a: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743700" y="33528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WF</a:t>
              </a: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6743700" y="36576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WCF</a:t>
              </a: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6743700" y="39624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SQL/EDM</a:t>
              </a: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6743700" y="42672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defTabSz="91409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kern="0" dirty="0" smtClean="0">
                  <a:solidFill>
                    <a:srgbClr val="FFFFFF">
                      <a:lumMod val="75000"/>
                    </a:srgbClr>
                  </a:solidFill>
                  <a:latin typeface="Corbel" pitchFamily="34" charset="0"/>
                </a:rPr>
                <a:t>Other ISV Runtimes</a:t>
              </a: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6743700" y="45720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kern="0" dirty="0" smtClean="0">
                  <a:solidFill>
                    <a:srgbClr val="FFFFFF">
                      <a:lumMod val="75000"/>
                    </a:srgbClr>
                  </a:solidFill>
                  <a:latin typeface="Corbel" pitchFamily="34" charset="0"/>
                </a:rPr>
                <a:t>[Your Runtime]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500066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Central storage for models</a:t>
            </a:r>
          </a:p>
          <a:p>
            <a:pPr lvl="1"/>
            <a:r>
              <a:rPr lang="en-US" sz="2400" dirty="0" smtClean="0"/>
              <a:t>Pre-populated with hundreds of domains</a:t>
            </a:r>
          </a:p>
          <a:p>
            <a:pPr lvl="1"/>
            <a:r>
              <a:rPr lang="en-US" sz="2400" dirty="0" smtClean="0"/>
              <a:t>ISVs, the Enterprise, and You can add more or extend the existing ones</a:t>
            </a:r>
          </a:p>
          <a:p>
            <a:pPr lvl="1"/>
            <a:endParaRPr lang="en-US" sz="1400" dirty="0" smtClean="0"/>
          </a:p>
          <a:p>
            <a:r>
              <a:rPr lang="en-US" sz="2400" dirty="0" smtClean="0"/>
              <a:t>Models can be creates, &amp; accessed using any</a:t>
            </a:r>
            <a:br>
              <a:rPr lang="en-US" sz="2400" dirty="0" smtClean="0"/>
            </a:br>
            <a:r>
              <a:rPr lang="en-US" sz="2400" dirty="0" smtClean="0"/>
              <a:t>SQL-compatible data access technology</a:t>
            </a:r>
          </a:p>
          <a:p>
            <a:pPr lvl="1"/>
            <a:r>
              <a:rPr lang="en-US" sz="2400" dirty="0" smtClean="0"/>
              <a:t>From any platform</a:t>
            </a:r>
          </a:p>
          <a:p>
            <a:endParaRPr lang="en-US" sz="1400" dirty="0" smtClean="0"/>
          </a:p>
          <a:p>
            <a:r>
              <a:rPr lang="en-US" sz="2400" dirty="0" smtClean="0"/>
              <a:t>Benefits from all of SQL Server 2008’s abilities</a:t>
            </a:r>
          </a:p>
          <a:p>
            <a:pPr lvl="0"/>
            <a:endParaRPr lang="en-US" sz="1400" dirty="0" smtClean="0">
              <a:solidFill>
                <a:prstClr val="white"/>
              </a:solidFill>
            </a:endParaRPr>
          </a:p>
          <a:p>
            <a:r>
              <a:rPr lang="en-US" sz="2400" dirty="0" smtClean="0"/>
              <a:t>Adds Security, Versioning, Lifetime Services,</a:t>
            </a:r>
            <a:br>
              <a:rPr lang="en-US" sz="2400" dirty="0" smtClean="0"/>
            </a:br>
            <a:r>
              <a:rPr lang="en-US" sz="2400" dirty="0" smtClean="0"/>
              <a:t>and Localization Support</a:t>
            </a:r>
          </a:p>
          <a:p>
            <a:pPr lvl="1"/>
            <a:r>
              <a:rPr lang="en-US" sz="2400" dirty="0" smtClean="0"/>
              <a:t>By following specific patterns very strictly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Repository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609600" y="1571612"/>
            <a:ext cx="4114800" cy="505778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new visual editor for viewing and editing data</a:t>
            </a:r>
          </a:p>
          <a:p>
            <a:pPr lvl="1"/>
            <a:r>
              <a:rPr lang="en-US" sz="2400" dirty="0" smtClean="0"/>
              <a:t>Highly customizable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In V1, targeting </a:t>
            </a:r>
            <a:r>
              <a:rPr lang="en-US" sz="2400" dirty="0" err="1" smtClean="0"/>
              <a:t>devs</a:t>
            </a:r>
            <a:endParaRPr lang="en-US" sz="2400" dirty="0" smtClean="0"/>
          </a:p>
          <a:p>
            <a:pPr lvl="1"/>
            <a:endParaRPr lang="en-US" sz="2400" dirty="0" smtClean="0"/>
          </a:p>
          <a:p>
            <a:r>
              <a:rPr lang="en-US" sz="2400" dirty="0" smtClean="0"/>
              <a:t>Currently unavailable to the public other than on the PDC VPC</a:t>
            </a:r>
          </a:p>
          <a:p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“Quadrant”</a:t>
            </a:r>
            <a:endParaRPr lang="en-US" dirty="0"/>
          </a:p>
        </p:txBody>
      </p:sp>
      <p:pic>
        <p:nvPicPr>
          <p:cNvPr id="5" name="Picture 1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752600"/>
            <a:ext cx="410355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A new family of text-based data modeling languages</a:t>
            </a:r>
          </a:p>
          <a:p>
            <a:endParaRPr lang="en-US" sz="2000" dirty="0" smtClean="0"/>
          </a:p>
          <a:p>
            <a:r>
              <a:rPr lang="en-US" sz="2000" dirty="0" smtClean="0"/>
              <a:t>Designed to describe data, regardless of where it’s stored or how it’s accessed</a:t>
            </a:r>
          </a:p>
          <a:p>
            <a:pPr lvl="1"/>
            <a:r>
              <a:rPr lang="en-US" sz="2000" dirty="0" smtClean="0"/>
              <a:t>The “Oslo” Repository</a:t>
            </a:r>
          </a:p>
          <a:p>
            <a:pPr lvl="1"/>
            <a:r>
              <a:rPr lang="en-US" sz="2000" dirty="0" smtClean="0"/>
              <a:t>Any SQL database</a:t>
            </a:r>
          </a:p>
          <a:p>
            <a:pPr lvl="1"/>
            <a:r>
              <a:rPr lang="en-US" sz="2000" dirty="0" smtClean="0"/>
              <a:t>Interpreted models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M lets us</a:t>
            </a:r>
          </a:p>
          <a:p>
            <a:pPr lvl="1"/>
            <a:r>
              <a:rPr lang="en-US" sz="2000" dirty="0" smtClean="0"/>
              <a:t>Defines data types</a:t>
            </a:r>
          </a:p>
          <a:p>
            <a:pPr lvl="1"/>
            <a:r>
              <a:rPr lang="en-US" sz="2000" dirty="0" smtClean="0"/>
              <a:t>Describes data instances</a:t>
            </a:r>
          </a:p>
          <a:p>
            <a:pPr lvl="1"/>
            <a:r>
              <a:rPr lang="en-US" sz="2000" dirty="0" smtClean="0"/>
              <a:t>Describes DSLs that transform “plain text” to</a:t>
            </a:r>
            <a:br>
              <a:rPr lang="en-US" sz="2000" dirty="0" smtClean="0"/>
            </a:br>
            <a:r>
              <a:rPr lang="en-US" sz="2000" dirty="0" smtClean="0"/>
              <a:t>data instances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“M”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 days 09 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923</Words>
  <Application>Microsoft Office PowerPoint</Application>
  <PresentationFormat>On-screen Show (4:3)</PresentationFormat>
  <Paragraphs>224</Paragraphs>
  <Slides>18</Slides>
  <Notes>18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tech days 09 template</vt:lpstr>
      <vt:lpstr>Modeling with „Oslo“  Microsoft‘s Modeling Framework</vt:lpstr>
      <vt:lpstr>Agenda</vt:lpstr>
      <vt:lpstr>Trending Towards Data</vt:lpstr>
      <vt:lpstr>Evolution of Exec. Data</vt:lpstr>
      <vt:lpstr>Oslo</vt:lpstr>
      <vt:lpstr>Model-Driven Apps w/ Oslo</vt:lpstr>
      <vt:lpstr>The Repository</vt:lpstr>
      <vt:lpstr>“Quadrant”</vt:lpstr>
      <vt:lpstr>“M”</vt:lpstr>
      <vt:lpstr>Demo: Data With M</vt:lpstr>
      <vt:lpstr>Demo: Creating a DLS with M</vt:lpstr>
      <vt:lpstr>The “M” Tool Chain (1)</vt:lpstr>
      <vt:lpstr>The “M” Tool Chain (2)</vt:lpstr>
      <vt:lpstr>Demo: Interpreting a DLS with M</vt:lpstr>
      <vt:lpstr>Summary</vt:lpstr>
      <vt:lpstr>What’s Next?</vt:lpstr>
      <vt:lpstr>Additional Resources </vt:lpstr>
      <vt:lpstr>        About the Presenter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Modeling with "Oslo"</dc:title>
  <dc:creator/>
  <cp:keywords>Oslo, M, Modeling</cp:keywords>
  <dc:description>© Copyright Shy Cohen Consulting 2009
www.ShyCohen.com</dc:description>
  <cp:lastModifiedBy/>
  <cp:revision>1</cp:revision>
  <dcterms:created xsi:type="dcterms:W3CDTF">2009-03-16T10:54:40Z</dcterms:created>
  <dcterms:modified xsi:type="dcterms:W3CDTF">2009-03-16T11:02:25Z</dcterms:modified>
  <cp:contentType/>
  <cp:contentStatus/>
</cp:coreProperties>
</file>